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67" r:id="rId2"/>
    <p:sldId id="256" r:id="rId3"/>
    <p:sldId id="257" r:id="rId4"/>
    <p:sldId id="268" r:id="rId5"/>
    <p:sldId id="269" r:id="rId6"/>
    <p:sldId id="264" r:id="rId7"/>
    <p:sldId id="265" r:id="rId8"/>
    <p:sldId id="266" r:id="rId9"/>
    <p:sldId id="258" r:id="rId10"/>
    <p:sldId id="270" r:id="rId11"/>
    <p:sldId id="273" r:id="rId12"/>
    <p:sldId id="274" r:id="rId13"/>
    <p:sldId id="272" r:id="rId14"/>
    <p:sldId id="275" r:id="rId15"/>
    <p:sldId id="276" r:id="rId16"/>
    <p:sldId id="259" r:id="rId17"/>
    <p:sldId id="260" r:id="rId18"/>
    <p:sldId id="261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7F05"/>
    <a:srgbClr val="B0C10B"/>
    <a:srgbClr val="22AA25"/>
    <a:srgbClr val="A91520"/>
    <a:srgbClr val="CC3300"/>
    <a:srgbClr val="7DEC40"/>
    <a:srgbClr val="1966FF"/>
    <a:srgbClr val="FFFF00"/>
    <a:srgbClr val="8BC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EF99510D-7AD0-4180-A4EF-9CE2D3F52F95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E0E616B8-F19D-4B43-A3C9-26C35F03B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19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9510D-7AD0-4180-A4EF-9CE2D3F52F95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616B8-F19D-4B43-A3C9-26C35F03B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974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9510D-7AD0-4180-A4EF-9CE2D3F52F95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616B8-F19D-4B43-A3C9-26C35F03B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29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9510D-7AD0-4180-A4EF-9CE2D3F52F95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616B8-F19D-4B43-A3C9-26C35F03B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153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9510D-7AD0-4180-A4EF-9CE2D3F52F95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616B8-F19D-4B43-A3C9-26C35F03B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186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9510D-7AD0-4180-A4EF-9CE2D3F52F95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616B8-F19D-4B43-A3C9-26C35F03B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076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9510D-7AD0-4180-A4EF-9CE2D3F52F95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616B8-F19D-4B43-A3C9-26C35F03B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806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9510D-7AD0-4180-A4EF-9CE2D3F52F95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616B8-F19D-4B43-A3C9-26C35F03B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219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9510D-7AD0-4180-A4EF-9CE2D3F52F95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616B8-F19D-4B43-A3C9-26C35F03B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309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9510D-7AD0-4180-A4EF-9CE2D3F52F95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E0E616B8-F19D-4B43-A3C9-26C35F03B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770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EF99510D-7AD0-4180-A4EF-9CE2D3F52F95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E0E616B8-F19D-4B43-A3C9-26C35F03B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7559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EF99510D-7AD0-4180-A4EF-9CE2D3F52F95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E0E616B8-F19D-4B43-A3C9-26C35F03B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692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12" Type="http://schemas.openxmlformats.org/officeDocument/2006/relationships/image" Target="../media/image36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ЧУДО СВЕТА</a:t>
            </a:r>
            <a:endParaRPr lang="ru-RU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224" y="1749698"/>
            <a:ext cx="3488306" cy="1963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6812692" y="1553775"/>
            <a:ext cx="48932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можешь бегать, прыгать вволю,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Смотреть на звезды и цветы,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хорошо учиться в школе-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это можешь делать ты.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Захочешь- станешь и героем,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не пустые то слова.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так чудесно весь устроен: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руки, ноги, голова.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Глаза - их почему то двое.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не четыре и не три.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Давай посмотрим – ка с тобою,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спрятано у нас внутри.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224" y="4090986"/>
            <a:ext cx="2745003" cy="20313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2316" y="2731591"/>
            <a:ext cx="2721295" cy="20409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811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  <a:alpha val="99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крови по сосуду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0211" y="1876425"/>
            <a:ext cx="8280859" cy="4076700"/>
          </a:xfrm>
        </p:spPr>
      </p:pic>
    </p:spTree>
    <p:extLst>
      <p:ext uri="{BB962C8B-B14F-4D97-AF65-F5344CB8AC3E}">
        <p14:creationId xmlns:p14="http://schemas.microsoft.com/office/powerpoint/2010/main" val="7227022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gradFill>
            <a:gsLst>
              <a:gs pos="0">
                <a:schemeClr val="accent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Легкие помогают нам дышать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Опытно-экспериментальная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«Вдох- выдох»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у себя грудную клетку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 руки на свою грудную клетку так,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пальцы правой и левой ладони касались друг друга.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Глубоко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вдохните, задержите дыхание.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внимание, что ладони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слегка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приподнялись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раздвинулись в стороны,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появилось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ними расстояние.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Выдохните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пальцы снова коснулись друг друга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(рассуждения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155" y="2157731"/>
            <a:ext cx="2505075" cy="3905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03194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57224" y="499533"/>
            <a:ext cx="6927483" cy="2243667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Легки похожи на кисти винограда.</a:t>
            </a:r>
            <a:b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охраняют от повреждений – ребра.</a:t>
            </a:r>
            <a:b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человек делает вдох – ребра расширяются, </a:t>
            </a:r>
            <a:b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заходит в легкие, </a:t>
            </a:r>
            <a:b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выдох – ребра сжимаются,</a:t>
            </a:r>
            <a:b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выходит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676656" y="1087656"/>
            <a:ext cx="11095041" cy="3599847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336" y="361108"/>
            <a:ext cx="1667018" cy="18414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2120" y="2270239"/>
            <a:ext cx="4539009" cy="370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993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6656" y="828590"/>
            <a:ext cx="10753725" cy="5901724"/>
          </a:xfrm>
        </p:spPr>
        <p:txBody>
          <a:bodyPr>
            <a:norm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Дыхательная гимнастика 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«Водолазы»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Вдохните как можно больше воздуха.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Зажмите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пальцами нос.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«Ныряйте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дно» 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(присесть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почувствуете, что вам не хватает воздуха, сразу 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«выныривайте»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поверхность и вдыхайте в себя воздух.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Долго вы смогли обходиться без воздуха? 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(рассуждения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воздуха может прожить лишь несколько минут.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людям приходится длительное время находиться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местах, где нет воздуха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Где?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Что это за места?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(ответы детей) 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космосе, под водой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что б человек мог дышать, люди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придумали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костюмы- скафандры,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заполнены сжатым воздухом. 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7578" y="828589"/>
            <a:ext cx="3583460" cy="4639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2920" y="3361038"/>
            <a:ext cx="3245708" cy="32457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24728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C10B">
            <a:alpha val="7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231006"/>
            <a:ext cx="10772775" cy="101065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Пищеварительная система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1006" y="943276"/>
            <a:ext cx="11179943" cy="5914723"/>
          </a:xfrm>
        </p:spPr>
        <p:txBody>
          <a:bodyPr>
            <a:noAutofit/>
          </a:bodyPr>
          <a:lstStyle/>
          <a:p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того чтобы расти, развиваться, двигаться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думать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человеку обязательно нужно питаться.</a:t>
            </a:r>
          </a:p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 чтобы полезные вещества из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пищи усвоились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организмом, их необходимо</a:t>
            </a:r>
          </a:p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переработать.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пища попадает в рот, где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зубы тщательно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разжёвывают и перетирают её, а</a:t>
            </a:r>
          </a:p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слюна смачивает. По особой трубочке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–пищеводу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пища попадает в желудок. Там</a:t>
            </a:r>
          </a:p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специальное вещество – желудочный сок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–перерабатывает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пищу, чтобы полезные</a:t>
            </a:r>
          </a:p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вещества из неё могли всасываться в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кровь. Рядом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желудком </a:t>
            </a:r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находится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другой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важный орган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печень. </a:t>
            </a:r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переваривать жирную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пищу.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специальные железы: </a:t>
            </a:r>
          </a:p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люнные и поджелудочная помогает переваривать пищу.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5221" y="2058754"/>
            <a:ext cx="5197642" cy="387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1428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C10B">
            <a:alpha val="6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0202" y="734272"/>
            <a:ext cx="10345584" cy="61449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965" y="480282"/>
            <a:ext cx="10772775" cy="104051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 пищеварительной системы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6656" y="1434164"/>
            <a:ext cx="10753725" cy="5322771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Ротовая полость (рот)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Слюнные железы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Пищевод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Печень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Желудок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Желчный пузырь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Поджелудочная железа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Толстый кишечник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Тонкий кишечник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Прямая кишка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4957011" y="1713297"/>
            <a:ext cx="3051208" cy="529389"/>
          </a:xfrm>
          <a:prstGeom prst="straightConnector1">
            <a:avLst/>
          </a:prstGeom>
          <a:ln w="28575">
            <a:solidFill>
              <a:srgbClr val="0E7F0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485373" y="2127183"/>
            <a:ext cx="3955983" cy="298383"/>
          </a:xfrm>
          <a:prstGeom prst="straightConnector1">
            <a:avLst/>
          </a:prstGeom>
          <a:ln w="28575">
            <a:solidFill>
              <a:srgbClr val="0E7F0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301465" y="2637322"/>
            <a:ext cx="5534527" cy="875899"/>
          </a:xfrm>
          <a:prstGeom prst="straightConnector1">
            <a:avLst/>
          </a:prstGeom>
          <a:ln w="28575">
            <a:solidFill>
              <a:srgbClr val="0E7F0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022333" y="3108960"/>
            <a:ext cx="5130265" cy="1309036"/>
          </a:xfrm>
          <a:prstGeom prst="straightConnector1">
            <a:avLst/>
          </a:prstGeom>
          <a:ln w="28575">
            <a:solidFill>
              <a:srgbClr val="0E7F0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205213" y="3609474"/>
            <a:ext cx="6189044" cy="1116530"/>
          </a:xfrm>
          <a:prstGeom prst="straightConnector1">
            <a:avLst/>
          </a:prstGeom>
          <a:ln w="28575">
            <a:solidFill>
              <a:srgbClr val="0E7F0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356988" y="4085924"/>
            <a:ext cx="5139891" cy="972152"/>
          </a:xfrm>
          <a:prstGeom prst="straightConnector1">
            <a:avLst/>
          </a:prstGeom>
          <a:ln w="28575">
            <a:solidFill>
              <a:srgbClr val="0E7F0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226518" y="4522671"/>
            <a:ext cx="3542097" cy="636470"/>
          </a:xfrm>
          <a:prstGeom prst="straightConnector1">
            <a:avLst/>
          </a:prstGeom>
          <a:ln w="28575">
            <a:solidFill>
              <a:srgbClr val="0E7F0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822257" y="4970922"/>
            <a:ext cx="3185962" cy="496227"/>
          </a:xfrm>
          <a:prstGeom prst="straightConnector1">
            <a:avLst/>
          </a:prstGeom>
          <a:ln w="28575">
            <a:solidFill>
              <a:srgbClr val="0E7F0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4591251" y="5462337"/>
            <a:ext cx="4013734" cy="187692"/>
          </a:xfrm>
          <a:prstGeom prst="straightConnector1">
            <a:avLst/>
          </a:prstGeom>
          <a:ln w="28575">
            <a:solidFill>
              <a:srgbClr val="0E7F0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206240" y="6054290"/>
            <a:ext cx="4706754" cy="702645"/>
          </a:xfrm>
          <a:prstGeom prst="straightConnector1">
            <a:avLst/>
          </a:prstGeom>
          <a:ln w="28575">
            <a:solidFill>
              <a:srgbClr val="0E7F0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1924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39594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с мячом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«Вопрос-ответ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6656" y="1458098"/>
            <a:ext cx="10753725" cy="5142728"/>
          </a:xfrm>
        </p:spPr>
        <p:txBody>
          <a:bodyPr/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Какого размера ваше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сердце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 кулак)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-Что делает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сердце в организме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(качает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кровь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-Как услышать песенку своего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сердца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(положить пальцы на запястье, горло или висок)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-Как сохранить свое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сердце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(заниматься физкультурой, бывать на свежем воздухе, есть полезные продукты и т. д.)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-Куда поступает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кровь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кислородом и питательными веществами?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(красные артерии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-Что выводится по синим венам из организма?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(углекислый газ и другие вредные вещества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чего двигается человек?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(за счет сокращения мышц)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/>
              <a:t>-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кого больше заходит воздуха в легкие: у взрослого или у ребенка?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(взрослого)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-Что помогает сохранять наше здоровье и укреплять все органы?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(физкультура)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-Какой сок помогает расщеплять пищу?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(желудочный)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-Самое главное чудо света – это … ?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(человек)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87479" y="1458098"/>
            <a:ext cx="850605" cy="3106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778103" y="1878000"/>
            <a:ext cx="1378688" cy="3106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79432" y="2160028"/>
            <a:ext cx="4375470" cy="3106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411452" y="2543343"/>
            <a:ext cx="7795264" cy="3106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765851" y="2923319"/>
            <a:ext cx="1729563" cy="3106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937051" y="3306634"/>
            <a:ext cx="3877340" cy="3106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714308" y="3621901"/>
            <a:ext cx="2473841" cy="3106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883781" y="4123302"/>
            <a:ext cx="1080005" cy="3106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536106" y="4538966"/>
            <a:ext cx="1300089" cy="3106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382042" y="4891163"/>
            <a:ext cx="1284714" cy="3106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086446" y="5343757"/>
            <a:ext cx="850605" cy="3106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13728">
            <a:off x="6575271" y="2318959"/>
            <a:ext cx="4520859" cy="494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5315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000"/>
                            </p:stCondLst>
                            <p:childTnLst>
                              <p:par>
                                <p:cTn id="3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000"/>
                            </p:stCondLst>
                            <p:childTnLst>
                              <p:par>
                                <p:cTn id="4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000"/>
                            </p:stCondLst>
                            <p:childTnLst>
                              <p:par>
                                <p:cTn id="4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333375"/>
            <a:ext cx="10772775" cy="105727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л»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4631" y="1489911"/>
            <a:ext cx="576648" cy="773026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98164" y="4479529"/>
            <a:ext cx="747069" cy="772317"/>
          </a:xfrm>
          <a:prstGeom prst="rect">
            <a:avLst/>
          </a:prstGeom>
        </p:spPr>
      </p:pic>
      <p:pic>
        <p:nvPicPr>
          <p:cNvPr id="8" name="Объект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0520" y="3160714"/>
            <a:ext cx="751959" cy="461962"/>
          </a:xfrm>
          <a:prstGeom prst="rect">
            <a:avLst/>
          </a:prstGeom>
        </p:spPr>
      </p:pic>
      <p:pic>
        <p:nvPicPr>
          <p:cNvPr id="9" name="Объект 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79258" y="2698752"/>
            <a:ext cx="576262" cy="461962"/>
          </a:xfrm>
          <a:prstGeom prst="rect">
            <a:avLst/>
          </a:prstGeom>
        </p:spPr>
      </p:pic>
      <p:pic>
        <p:nvPicPr>
          <p:cNvPr id="10" name="Объект 3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51766" y="1390650"/>
            <a:ext cx="818634" cy="485774"/>
          </a:xfrm>
          <a:prstGeom prst="rect">
            <a:avLst/>
          </a:prstGeom>
        </p:spPr>
      </p:pic>
      <p:pic>
        <p:nvPicPr>
          <p:cNvPr id="11" name="Объект 3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4172" y="3326605"/>
            <a:ext cx="509587" cy="795339"/>
          </a:xfrm>
          <a:prstGeom prst="rect">
            <a:avLst/>
          </a:prstGeom>
        </p:spPr>
      </p:pic>
      <p:pic>
        <p:nvPicPr>
          <p:cNvPr id="12" name="Объект 3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8341" y="4837906"/>
            <a:ext cx="818634" cy="554831"/>
          </a:xfrm>
          <a:prstGeom prst="rect">
            <a:avLst/>
          </a:prstGeom>
        </p:spPr>
      </p:pic>
      <p:pic>
        <p:nvPicPr>
          <p:cNvPr id="13" name="Объект 3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8818" y="4000500"/>
            <a:ext cx="509586" cy="242888"/>
          </a:xfrm>
          <a:prstGeom prst="rect">
            <a:avLst/>
          </a:prstGeom>
        </p:spPr>
      </p:pic>
      <p:pic>
        <p:nvPicPr>
          <p:cNvPr id="14" name="Объект 3"/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48294" y="3160714"/>
            <a:ext cx="1325840" cy="450056"/>
          </a:xfrm>
          <a:prstGeom prst="rect">
            <a:avLst/>
          </a:prstGeom>
        </p:spPr>
      </p:pic>
      <p:pic>
        <p:nvPicPr>
          <p:cNvPr id="15" name="Объект 3"/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9620" y="1408908"/>
            <a:ext cx="619125" cy="1058862"/>
          </a:xfrm>
          <a:prstGeom prst="rect">
            <a:avLst/>
          </a:prstGeom>
        </p:spPr>
      </p:pic>
      <p:pic>
        <p:nvPicPr>
          <p:cNvPr id="16" name="Объект 3"/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4631" y="4496992"/>
            <a:ext cx="704334" cy="105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726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4.07407E-6 L 0.02097 0.007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2" y="3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-0.01979 -0.162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0" y="-812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3.7037E-7 L -0.16119 0.0328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60" y="164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7.40741E-7 L 0.18997 -0.3604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92" y="-1803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44444E-6 L -0.13294 -0.0148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54" y="-74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44444E-6 L -0.10716 -0.0555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65" y="-277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0 L 0.12981 0.1620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84" y="810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11111E-6 L -0.16067 0.0782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34" y="391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4.44444E-6 L 0.13269 0.2701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28" y="1349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111E-6 L 0.0737 0.4831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85" y="24144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33333E-6 L 0.04179 0.0108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94425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чудо света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64" y="1694046"/>
            <a:ext cx="5981229" cy="42326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9265" y="2762451"/>
            <a:ext cx="5607367" cy="3739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0716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88758"/>
            <a:ext cx="9144000" cy="473562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0643" y="288758"/>
            <a:ext cx="5307222" cy="6516369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345599" y="2351048"/>
            <a:ext cx="2030930" cy="644893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П Л Е Ч О</a:t>
            </a:r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499896" y="224572"/>
            <a:ext cx="2030930" cy="644893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З А Т Ы Л О К</a:t>
            </a:r>
            <a:endParaRPr lang="ru-RU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480206" y="1874698"/>
            <a:ext cx="2030930" cy="644893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Л О К О Т Ь</a:t>
            </a:r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7988" y="4544397"/>
            <a:ext cx="2030930" cy="644893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К О Л Е Н О</a:t>
            </a:r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49767" y="668955"/>
            <a:ext cx="2030930" cy="644893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</a:rPr>
              <a:t>Л И Ц О</a:t>
            </a:r>
            <a:endParaRPr lang="ru-RU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9212" y="3377621"/>
            <a:ext cx="2030930" cy="644893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К И С Т Ь</a:t>
            </a:r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523053" y="2824797"/>
            <a:ext cx="2030930" cy="644893"/>
          </a:xfrm>
          <a:prstGeom prst="roundRect">
            <a:avLst/>
          </a:prstGeom>
          <a:solidFill>
            <a:srgbClr val="92D05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С П И Н А</a:t>
            </a:r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9519844" y="3666934"/>
            <a:ext cx="2030930" cy="644893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Л А Д О Н Ь</a:t>
            </a:r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87988" y="5761007"/>
            <a:ext cx="2030930" cy="644893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С  Т О П А</a:t>
            </a:r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080535" y="24062"/>
            <a:ext cx="2030930" cy="644893"/>
          </a:xfrm>
          <a:prstGeom prst="roundRect">
            <a:avLst/>
          </a:prstGeom>
          <a:solidFill>
            <a:srgbClr val="8BC143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Г О Л О В А</a:t>
            </a:r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H="1" flipV="1">
            <a:off x="2708896" y="991402"/>
            <a:ext cx="1824603" cy="655827"/>
          </a:xfrm>
          <a:prstGeom prst="straightConnector1">
            <a:avLst/>
          </a:prstGeom>
          <a:ln w="476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9" idx="1"/>
          </p:cNvCxnSpPr>
          <p:nvPr/>
        </p:nvCxnSpPr>
        <p:spPr>
          <a:xfrm flipV="1">
            <a:off x="7698730" y="547019"/>
            <a:ext cx="1801166" cy="542547"/>
          </a:xfrm>
          <a:prstGeom prst="straightConnector1">
            <a:avLst/>
          </a:prstGeom>
          <a:ln w="476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 flipV="1">
            <a:off x="2346685" y="4846463"/>
            <a:ext cx="2071311" cy="20380"/>
          </a:xfrm>
          <a:prstGeom prst="straightConnector1">
            <a:avLst/>
          </a:prstGeom>
          <a:ln w="476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 flipV="1">
            <a:off x="2210142" y="3631291"/>
            <a:ext cx="1668839" cy="118539"/>
          </a:xfrm>
          <a:prstGeom prst="straightConnector1">
            <a:avLst/>
          </a:prstGeom>
          <a:ln w="476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2429391" y="2544605"/>
            <a:ext cx="1536217" cy="89036"/>
          </a:xfrm>
          <a:prstGeom prst="straightConnector1">
            <a:avLst/>
          </a:prstGeom>
          <a:ln w="476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 flipV="1">
            <a:off x="2318918" y="6215873"/>
            <a:ext cx="1848821" cy="116779"/>
          </a:xfrm>
          <a:prstGeom prst="straightConnector1">
            <a:avLst/>
          </a:prstGeom>
          <a:ln w="476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V="1">
            <a:off x="8152598" y="2090271"/>
            <a:ext cx="1335891" cy="947039"/>
          </a:xfrm>
          <a:prstGeom prst="straightConnector1">
            <a:avLst/>
          </a:prstGeom>
          <a:ln w="476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V="1">
            <a:off x="7379491" y="3053650"/>
            <a:ext cx="2108998" cy="127590"/>
          </a:xfrm>
          <a:prstGeom prst="straightConnector1">
            <a:avLst/>
          </a:prstGeom>
          <a:ln w="476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V="1">
            <a:off x="7690447" y="1334525"/>
            <a:ext cx="1789759" cy="1379144"/>
          </a:xfrm>
          <a:prstGeom prst="straightConnector1">
            <a:avLst/>
          </a:prstGeom>
          <a:ln w="476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8293891" y="3890488"/>
            <a:ext cx="1194598" cy="73882"/>
          </a:xfrm>
          <a:prstGeom prst="straightConnector1">
            <a:avLst/>
          </a:prstGeom>
          <a:ln w="476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Скругленный прямоугольник 60"/>
          <p:cNvSpPr/>
          <p:nvPr/>
        </p:nvSpPr>
        <p:spPr>
          <a:xfrm>
            <a:off x="9587811" y="1009704"/>
            <a:ext cx="2030930" cy="644893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Л О П А Т К А</a:t>
            </a:r>
            <a:endParaRPr lang="ru-RU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315755" y="1490603"/>
            <a:ext cx="2030930" cy="644893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К Л Ю Ч И Ц А</a:t>
            </a:r>
            <a:endParaRPr lang="ru-RU" sz="2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64" name="Прямая со стрелкой 63"/>
          <p:cNvCxnSpPr/>
          <p:nvPr/>
        </p:nvCxnSpPr>
        <p:spPr>
          <a:xfrm flipH="1" flipV="1">
            <a:off x="2429392" y="1911926"/>
            <a:ext cx="2104107" cy="223570"/>
          </a:xfrm>
          <a:prstGeom prst="straightConnector1">
            <a:avLst/>
          </a:prstGeom>
          <a:ln w="476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Скругленный прямоугольник 31"/>
          <p:cNvSpPr/>
          <p:nvPr/>
        </p:nvSpPr>
        <p:spPr>
          <a:xfrm>
            <a:off x="9326255" y="5541450"/>
            <a:ext cx="2030930" cy="644893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Г О Л Е Н Ь</a:t>
            </a:r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33" name="Прямая со стрелкой 32"/>
          <p:cNvCxnSpPr>
            <a:endCxn id="32" idx="1"/>
          </p:cNvCxnSpPr>
          <p:nvPr/>
        </p:nvCxnSpPr>
        <p:spPr>
          <a:xfrm>
            <a:off x="7862462" y="5748408"/>
            <a:ext cx="1463793" cy="115489"/>
          </a:xfrm>
          <a:prstGeom prst="straightConnector1">
            <a:avLst/>
          </a:prstGeom>
          <a:ln w="476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8176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5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000"/>
                            </p:stCondLst>
                            <p:childTnLst>
                              <p:par>
                                <p:cTn id="6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000"/>
                            </p:stCondLst>
                            <p:childTnLst>
                              <p:par>
                                <p:cTn id="6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771214"/>
          </a:xfrm>
          <a:ln w="76200"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СЕРДЦЕ - М О Т О Р   ЧЕ Л О В Е К А </a:t>
            </a:r>
            <a:br>
              <a:rPr lang="ru-RU" sz="5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б узнать размер своего сердца, достаточно сжать кулак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7046" y="2796363"/>
            <a:ext cx="5183371" cy="2902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3481" y="1807536"/>
            <a:ext cx="4339634" cy="28834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45989" y="2136339"/>
            <a:ext cx="879801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груди у каждого из нас</a:t>
            </a:r>
            <a:br>
              <a:rPr lang="ru-RU" b="1" dirty="0">
                <a:solidFill>
                  <a:srgbClr val="1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1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день, и ночь, и всякий час</a:t>
            </a:r>
            <a:br>
              <a:rPr lang="ru-RU" b="1" dirty="0">
                <a:solidFill>
                  <a:srgbClr val="1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1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Мотор стучит чудесный.</a:t>
            </a:r>
            <a:br>
              <a:rPr lang="ru-RU" b="1" dirty="0">
                <a:solidFill>
                  <a:srgbClr val="1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1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Конечно, вам известный.</a:t>
            </a:r>
            <a:br>
              <a:rPr lang="ru-RU" b="1" dirty="0">
                <a:solidFill>
                  <a:srgbClr val="1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1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1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1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Любой его назвать бы смог:</a:t>
            </a:r>
            <a:br>
              <a:rPr lang="ru-RU" b="1" dirty="0">
                <a:solidFill>
                  <a:srgbClr val="1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1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Лишь только жизни огонек</a:t>
            </a:r>
            <a:br>
              <a:rPr lang="ru-RU" b="1" dirty="0">
                <a:solidFill>
                  <a:srgbClr val="1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1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Однажды разгорится —</a:t>
            </a:r>
            <a:br>
              <a:rPr lang="ru-RU" b="1" dirty="0">
                <a:solidFill>
                  <a:srgbClr val="1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1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Начнет тут сердце биться.</a:t>
            </a:r>
            <a:endParaRPr lang="ru-RU" dirty="0">
              <a:solidFill>
                <a:srgbClr val="19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5448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894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Голова, органы осязание, их функции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49859"/>
            <a:ext cx="10515600" cy="4727104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Волосяная часть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Рот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Брови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соединить стрелочками 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нужные элементы, воспитанники рассказывают назначения органа)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491564"/>
            <a:ext cx="3971854" cy="4637903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3242930" y="2164253"/>
            <a:ext cx="4500009" cy="6983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1904114" y="3487479"/>
            <a:ext cx="5634370" cy="569285"/>
          </a:xfrm>
          <a:prstGeom prst="straightConnector1">
            <a:avLst/>
          </a:prstGeom>
          <a:ln w="47625">
            <a:solidFill>
              <a:srgbClr val="A915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648047" y="2627473"/>
            <a:ext cx="6464595" cy="1912629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770764" y="3066164"/>
            <a:ext cx="5523171" cy="866711"/>
          </a:xfrm>
          <a:prstGeom prst="straightConnector1">
            <a:avLst/>
          </a:prstGeom>
          <a:ln w="444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1532639" y="3619129"/>
            <a:ext cx="6335454" cy="1463234"/>
          </a:xfrm>
          <a:prstGeom prst="straightConnector1">
            <a:avLst/>
          </a:prstGeom>
          <a:ln w="4762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02839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к е л е т   ч ел о в е к а</a:t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опору тела составляю,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Ходить, бегать, прыгать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помогаю»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579" y="1603594"/>
            <a:ext cx="2162175" cy="2535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6235" y="2371848"/>
            <a:ext cx="2527473" cy="31350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6740" y="2152139"/>
            <a:ext cx="4072335" cy="22913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959103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303680" y="1771135"/>
            <a:ext cx="2770531" cy="48700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8862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к е л е т</a:t>
            </a:r>
            <a:endParaRPr lang="ru-RU" sz="8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9600" y="1466850"/>
            <a:ext cx="492442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кости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головы: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череп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туловища: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позвоночный столб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грудная клетка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кости верхних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конечностей: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плечо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предплечье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кисть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кости нижних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конечностей: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бедро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олень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стопа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стрелочками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1375719" y="1970560"/>
            <a:ext cx="6217764" cy="143937"/>
          </a:xfrm>
          <a:prstGeom prst="straightConnector1">
            <a:avLst/>
          </a:prstGeom>
          <a:ln w="41275">
            <a:solidFill>
              <a:srgbClr val="19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248930" y="2790188"/>
            <a:ext cx="5222789" cy="341599"/>
          </a:xfrm>
          <a:prstGeom prst="straightConnector1">
            <a:avLst/>
          </a:prstGeom>
          <a:ln w="41275">
            <a:solidFill>
              <a:srgbClr val="19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627870" y="2510597"/>
            <a:ext cx="5116940" cy="388575"/>
          </a:xfrm>
          <a:prstGeom prst="straightConnector1">
            <a:avLst/>
          </a:prstGeom>
          <a:ln w="41275">
            <a:solidFill>
              <a:srgbClr val="19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1349205" y="2808786"/>
            <a:ext cx="5824151" cy="529235"/>
          </a:xfrm>
          <a:prstGeom prst="straightConnector1">
            <a:avLst/>
          </a:prstGeom>
          <a:ln w="412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1886465" y="3574863"/>
            <a:ext cx="5000367" cy="74500"/>
          </a:xfrm>
          <a:prstGeom prst="straightConnector1">
            <a:avLst/>
          </a:prstGeom>
          <a:ln w="412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1375719" y="3867507"/>
            <a:ext cx="5402220" cy="260462"/>
          </a:xfrm>
          <a:prstGeom prst="straightConnector1">
            <a:avLst/>
          </a:prstGeom>
          <a:ln w="412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1076114" y="3922836"/>
            <a:ext cx="6395605" cy="509121"/>
          </a:xfrm>
          <a:prstGeom prst="straightConnector1">
            <a:avLst/>
          </a:prstGeom>
          <a:ln w="41275">
            <a:solidFill>
              <a:srgbClr val="A915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1349205" y="4487286"/>
            <a:ext cx="6007184" cy="218144"/>
          </a:xfrm>
          <a:prstGeom prst="straightConnector1">
            <a:avLst/>
          </a:prstGeom>
          <a:ln w="41275">
            <a:solidFill>
              <a:srgbClr val="A915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1349205" y="4974926"/>
            <a:ext cx="6040136" cy="418738"/>
          </a:xfrm>
          <a:prstGeom prst="straightConnector1">
            <a:avLst/>
          </a:prstGeom>
          <a:ln w="41275">
            <a:solidFill>
              <a:srgbClr val="A915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1227438" y="5277428"/>
            <a:ext cx="6128951" cy="979417"/>
          </a:xfrm>
          <a:prstGeom prst="straightConnector1">
            <a:avLst/>
          </a:prstGeom>
          <a:ln w="41275">
            <a:solidFill>
              <a:srgbClr val="A915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9820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1664" y="336997"/>
            <a:ext cx="9772135" cy="7586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ы ш ц ы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8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силачи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47274" y="824674"/>
            <a:ext cx="4006525" cy="5720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420130" y="1837038"/>
            <a:ext cx="872387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Наши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вами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«главные силачи»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называют их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мышцами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Мышцы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как упругая резина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могут сжиматься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разжиматься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Только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мышцам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петь,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смеяться, моргать, дышать,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крутить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головой,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жмуриться, размахивать руками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заниматься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физкультурой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спортом и т.д.</a:t>
            </a:r>
          </a:p>
        </p:txBody>
      </p:sp>
    </p:spTree>
    <p:extLst>
      <p:ext uri="{BB962C8B-B14F-4D97-AF65-F5344CB8AC3E}">
        <p14:creationId xmlns:p14="http://schemas.microsoft.com/office/powerpoint/2010/main" val="3423902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6324"/>
          </a:xfrm>
        </p:spPr>
        <p:txBody>
          <a:bodyPr>
            <a:normAutofit fontScale="90000"/>
          </a:bodyPr>
          <a:lstStyle/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7225" y="1095632"/>
            <a:ext cx="10968424" cy="4784769"/>
          </a:xfrm>
        </p:spPr>
        <p:txBody>
          <a:bodyPr/>
          <a:lstStyle/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(Соединить стрелочками правильный ответ)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Мышцы головы</a:t>
            </a:r>
          </a:p>
          <a:p>
            <a:pPr marL="0" indent="0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Мышцы шеи</a:t>
            </a:r>
          </a:p>
          <a:p>
            <a:pPr marL="0" indent="0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Мышцы туловища</a:t>
            </a:r>
          </a:p>
          <a:p>
            <a:pPr marL="0" indent="0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Мышцы конечностей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2918" y="934286"/>
            <a:ext cx="3540637" cy="5107460"/>
          </a:xfrm>
          <a:prstGeom prst="rect">
            <a:avLst/>
          </a:prstGeom>
        </p:spPr>
      </p:pic>
      <p:cxnSp>
        <p:nvCxnSpPr>
          <p:cNvPr id="9" name="Прямая со стрелкой 8"/>
          <p:cNvCxnSpPr/>
          <p:nvPr/>
        </p:nvCxnSpPr>
        <p:spPr>
          <a:xfrm flipV="1">
            <a:off x="4133850" y="1333500"/>
            <a:ext cx="2924175" cy="971551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3495675" y="1762897"/>
            <a:ext cx="3737147" cy="1189853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4638675" y="2397211"/>
            <a:ext cx="2552957" cy="120323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5267325" y="2397211"/>
            <a:ext cx="927529" cy="1879514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5267325" y="3748217"/>
            <a:ext cx="1652459" cy="528508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7319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28164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Сердечно-сосудистая система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6656" y="1615124"/>
            <a:ext cx="10753725" cy="508223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Сосудики наши, артерии,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вены                                  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ВЕНЫ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Кровью наполнены неизменно.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Кругами бежать она не устала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                            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АРТЕРИИ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крутом большим сразу следует малый.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шарики-эритроциты                                    </a:t>
            </a:r>
            <a:r>
              <a:rPr lang="ru-RU" sz="2000" b="1" dirty="0" smtClean="0">
                <a:solidFill>
                  <a:srgbClr val="A915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СЕРДЦЕ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Цепочкой бегут и бегут деловито.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органам и кислород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крошка такая несет.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Крови не будет — не будет и жизни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    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важна она в организме!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Н.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Кнушевицкая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Артерии (красные)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обогащены кислородом 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несут его до органов человека</a:t>
            </a:r>
          </a:p>
          <a:p>
            <a:pPr>
              <a:spcBef>
                <a:spcPts val="0"/>
              </a:spcBef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Вены (синие) несут от органов продукты переработки кислорода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491049"/>
            <a:ext cx="5538154" cy="4984664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7407479" y="1905250"/>
            <a:ext cx="2978092" cy="74270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7835317" y="2390775"/>
            <a:ext cx="2642533" cy="115664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7667538" y="2969097"/>
            <a:ext cx="2944535" cy="85725"/>
          </a:xfrm>
          <a:prstGeom prst="straightConnector1">
            <a:avLst/>
          </a:prstGeom>
          <a:ln w="28575">
            <a:solidFill>
              <a:srgbClr val="CC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522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Метрополия</Template>
  <TotalTime>1919</TotalTime>
  <Words>856</Words>
  <Application>Microsoft Office PowerPoint</Application>
  <PresentationFormat>Широкоэкранный</PresentationFormat>
  <Paragraphs>144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 Light</vt:lpstr>
      <vt:lpstr>Times New Roman</vt:lpstr>
      <vt:lpstr>Метрополия</vt:lpstr>
      <vt:lpstr>ГЛАВНОЕ ЧУДО СВЕТА</vt:lpstr>
      <vt:lpstr>Презентация PowerPoint</vt:lpstr>
      <vt:lpstr>СЕРДЦЕ - М О Т О Р   ЧЕ Л О В Е К А  Что б узнать размер своего сердца, достаточно сжать кулак. </vt:lpstr>
      <vt:lpstr>Голова, органы осязание, их функции</vt:lpstr>
      <vt:lpstr>С к е л е т   ч ел о в е к а «Я опору тела составляю, Ходить, бегать, прыгать помогаю»  </vt:lpstr>
      <vt:lpstr>С к е л е т</vt:lpstr>
      <vt:lpstr>М ы ш ц ы – главные силачи</vt:lpstr>
      <vt:lpstr>Презентация PowerPoint</vt:lpstr>
      <vt:lpstr>Сердечно-сосудистая система</vt:lpstr>
      <vt:lpstr>Движение крови по сосуду</vt:lpstr>
      <vt:lpstr>Презентация PowerPoint</vt:lpstr>
      <vt:lpstr>  Легки похожи на кисти винограда. Их охраняют от повреждений – ребра. Когда человек делает вдох – ребра расширяются,  воздух заходит в легкие,  выдох – ребра сжимаются, воздух выходит</vt:lpstr>
      <vt:lpstr>Презентация PowerPoint</vt:lpstr>
      <vt:lpstr>Пищеварительная система</vt:lpstr>
      <vt:lpstr>Строение пищеварительной системы</vt:lpstr>
      <vt:lpstr>Игра с мячом «Вопрос-ответ» </vt:lpstr>
      <vt:lpstr>И г р а  «С о б е р и   п а з л»</vt:lpstr>
      <vt:lpstr>Главное чудо света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84</cp:revision>
  <dcterms:created xsi:type="dcterms:W3CDTF">2018-06-07T05:04:54Z</dcterms:created>
  <dcterms:modified xsi:type="dcterms:W3CDTF">2019-03-27T09:59:25Z</dcterms:modified>
</cp:coreProperties>
</file>