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9" r:id="rId3"/>
    <p:sldId id="257" r:id="rId4"/>
    <p:sldId id="258" r:id="rId5"/>
    <p:sldId id="264" r:id="rId6"/>
    <p:sldId id="260" r:id="rId7"/>
    <p:sldId id="261" r:id="rId8"/>
    <p:sldId id="268" r:id="rId9"/>
    <p:sldId id="269" r:id="rId10"/>
    <p:sldId id="270" r:id="rId11"/>
    <p:sldId id="271" r:id="rId12"/>
  </p:sldIdLst>
  <p:sldSz cx="14630400" cy="8229600"/>
  <p:notesSz cx="8229600" cy="146304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Host Grotesk Medium" panose="020B0604020202020204" charset="0"/>
      <p:regular r:id="rId18"/>
    </p:embeddedFont>
    <p:embeddedFont>
      <p:font typeface="Roboto" panose="020B0604020202020204" charset="0"/>
      <p:regular r:id="rId1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75" d="100"/>
          <a:sy n="75" d="100"/>
        </p:scale>
        <p:origin x="370" y="-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962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19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877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418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42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s://forms.gle/BmXsbxda1nLL3nEx6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https://nadegda.tvoysadik.ru/?section_id=1875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7146923" y="414416"/>
            <a:ext cx="7556421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Городской конкурс-фестиваль для детей 6-7 лет муниципальных дошкольных образовательных организаций города Екатеринбурга</a:t>
            </a:r>
            <a:endParaRPr lang="en-US" sz="1750" dirty="0"/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CE0429D9-9D4B-4B39-A7C5-F03FD81CE72A}"/>
              </a:ext>
            </a:extLst>
          </p:cNvPr>
          <p:cNvSpPr/>
          <p:nvPr/>
        </p:nvSpPr>
        <p:spPr>
          <a:xfrm>
            <a:off x="6492841" y="6808334"/>
            <a:ext cx="7556421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650"/>
              </a:lnSpc>
              <a:buNone/>
            </a:pPr>
            <a:r>
              <a:rPr lang="ru-RU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Организатор: филиал МБДОУ «Надежда»-детский сад комбинированного вида № 551</a:t>
            </a:r>
            <a:endParaRPr lang="en-US" sz="175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981121-A678-4742-AEC1-37DD96A933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42" r="-1"/>
          <a:stretch/>
        </p:blipFill>
        <p:spPr>
          <a:xfrm>
            <a:off x="0" y="0"/>
            <a:ext cx="6997709" cy="8229600"/>
          </a:xfrm>
          <a:prstGeom prst="rect">
            <a:avLst/>
          </a:prstGeom>
        </p:spPr>
      </p:pic>
      <p:sp>
        <p:nvSpPr>
          <p:cNvPr id="8" name="Равнобедренный треугольник 7">
            <a:extLst>
              <a:ext uri="{FF2B5EF4-FFF2-40B4-BE49-F238E27FC236}">
                <a16:creationId xmlns:a16="http://schemas.microsoft.com/office/drawing/2014/main" id="{C8AE01BA-CB9B-4519-823B-20A93BDDE207}"/>
              </a:ext>
            </a:extLst>
          </p:cNvPr>
          <p:cNvSpPr/>
          <p:nvPr/>
        </p:nvSpPr>
        <p:spPr>
          <a:xfrm>
            <a:off x="5571459" y="0"/>
            <a:ext cx="1426249" cy="8229600"/>
          </a:xfrm>
          <a:prstGeom prst="triangle">
            <a:avLst>
              <a:gd name="adj" fmla="val 100000"/>
            </a:avLst>
          </a:prstGeom>
          <a:solidFill>
            <a:srgbClr val="FFFF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 0">
            <a:extLst>
              <a:ext uri="{FF2B5EF4-FFF2-40B4-BE49-F238E27FC236}">
                <a16:creationId xmlns:a16="http://schemas.microsoft.com/office/drawing/2014/main" id="{7C37AA42-255C-4A31-A48E-2529613CCDF3}"/>
              </a:ext>
            </a:extLst>
          </p:cNvPr>
          <p:cNvSpPr/>
          <p:nvPr/>
        </p:nvSpPr>
        <p:spPr>
          <a:xfrm>
            <a:off x="5776912" y="3313600"/>
            <a:ext cx="8853488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300"/>
              </a:lnSpc>
            </a:pPr>
            <a:r>
              <a:rPr lang="ru-RU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По улицам Екатеринбурга</a:t>
            </a:r>
            <a:endParaRPr lang="en-US" sz="5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0"/>
            <a:ext cx="5760720" cy="822688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07479" y="129051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endParaRPr lang="en-US" sz="4450" dirty="0"/>
          </a:p>
        </p:txBody>
      </p:sp>
      <p:sp>
        <p:nvSpPr>
          <p:cNvPr id="6" name="Text 3"/>
          <p:cNvSpPr/>
          <p:nvPr/>
        </p:nvSpPr>
        <p:spPr>
          <a:xfrm>
            <a:off x="6514624" y="3795355"/>
            <a:ext cx="3195876" cy="10204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10406182" y="3795355"/>
            <a:ext cx="3195995" cy="10204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34100" y="616505"/>
            <a:ext cx="7556421" cy="930831"/>
          </a:xfrm>
          <a:prstGeom prst="roundRect">
            <a:avLst>
              <a:gd name="adj" fmla="val 5810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pPr algn="ctr"/>
            <a:r>
              <a:rPr lang="ru-RU" sz="4400" dirty="0"/>
              <a:t>2 ТУР</a:t>
            </a:r>
          </a:p>
        </p:txBody>
      </p:sp>
      <p:sp>
        <p:nvSpPr>
          <p:cNvPr id="11" name="Text 8"/>
          <p:cNvSpPr/>
          <p:nvPr/>
        </p:nvSpPr>
        <p:spPr>
          <a:xfrm>
            <a:off x="6234100" y="2134578"/>
            <a:ext cx="9488701" cy="5362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5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Семейная команда выполняет 4 задания</a:t>
            </a:r>
          </a:p>
          <a:p>
            <a:pPr algn="l">
              <a:lnSpc>
                <a:spcPts val="2750"/>
              </a:lnSpc>
            </a:pPr>
            <a:endParaRPr lang="ru-RU" sz="3200" dirty="0">
              <a:solidFill>
                <a:srgbClr val="384653"/>
              </a:solidFill>
              <a:latin typeface="Host Grotesk Medium" pitchFamily="34" charset="0"/>
              <a:ea typeface="Host Grotesk Medium" pitchFamily="34" charset="-122"/>
              <a:cs typeface="Host Grotesk Medium" pitchFamily="34" charset="-120"/>
            </a:endParaRPr>
          </a:p>
          <a:p>
            <a:pPr marL="342900" indent="-342900">
              <a:lnSpc>
                <a:spcPts val="275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1. Соедини стрелочками фото ученого</a:t>
            </a:r>
          </a:p>
          <a:p>
            <a:pPr>
              <a:lnSpc>
                <a:spcPts val="2750"/>
              </a:lnSpc>
            </a:pPr>
            <a:r>
              <a:rPr lang="ru-RU" sz="3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      и название улицы</a:t>
            </a:r>
          </a:p>
          <a:p>
            <a:pPr>
              <a:lnSpc>
                <a:spcPts val="2750"/>
              </a:lnSpc>
            </a:pPr>
            <a:endParaRPr lang="ru-RU" sz="3200" dirty="0">
              <a:solidFill>
                <a:srgbClr val="384653"/>
              </a:solidFill>
              <a:latin typeface="Host Grotesk Medium" pitchFamily="34" charset="0"/>
              <a:ea typeface="Host Grotesk Medium" pitchFamily="34" charset="-122"/>
              <a:cs typeface="Host Grotesk Medium" pitchFamily="34" charset="-120"/>
            </a:endParaRPr>
          </a:p>
          <a:p>
            <a:pPr>
              <a:lnSpc>
                <a:spcPts val="2750"/>
              </a:lnSpc>
            </a:pPr>
            <a:r>
              <a:rPr lang="ru-RU" sz="3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  2. </a:t>
            </a:r>
            <a:r>
              <a:rPr lang="ru-RU" sz="320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Филворд</a:t>
            </a:r>
            <a:r>
              <a:rPr lang="ru-RU" sz="3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ru-RU" sz="2400" i="1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(разновидность кроссворда, </a:t>
            </a:r>
          </a:p>
          <a:p>
            <a:pPr>
              <a:lnSpc>
                <a:spcPts val="2750"/>
              </a:lnSpc>
            </a:pPr>
            <a:r>
              <a:rPr lang="ru-RU" sz="2400" i="1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   в котором нужно найти слова среди написанных букв)</a:t>
            </a:r>
          </a:p>
          <a:p>
            <a:pPr>
              <a:lnSpc>
                <a:spcPts val="2750"/>
              </a:lnSpc>
            </a:pPr>
            <a:endParaRPr lang="ru-RU" sz="2400" i="1" dirty="0">
              <a:solidFill>
                <a:srgbClr val="384653"/>
              </a:solidFill>
              <a:latin typeface="Host Grotesk Medium" pitchFamily="34" charset="0"/>
              <a:ea typeface="Host Grotesk Medium" pitchFamily="34" charset="-122"/>
              <a:cs typeface="Host Grotesk Medium" pitchFamily="34" charset="-120"/>
            </a:endParaRPr>
          </a:p>
          <a:p>
            <a:pPr>
              <a:lnSpc>
                <a:spcPts val="2750"/>
              </a:lnSpc>
            </a:pPr>
            <a:r>
              <a:rPr lang="ru-RU" sz="3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  3. Шифровка</a:t>
            </a:r>
          </a:p>
          <a:p>
            <a:pPr>
              <a:lnSpc>
                <a:spcPts val="2750"/>
              </a:lnSpc>
            </a:pPr>
            <a:endParaRPr lang="ru-RU" sz="3200" dirty="0">
              <a:solidFill>
                <a:srgbClr val="384653"/>
              </a:solidFill>
              <a:latin typeface="Host Grotesk Medium" pitchFamily="34" charset="0"/>
              <a:ea typeface="Host Grotesk Medium" pitchFamily="34" charset="-122"/>
              <a:cs typeface="Host Grotesk Medium" pitchFamily="34" charset="-120"/>
            </a:endParaRPr>
          </a:p>
          <a:p>
            <a:pPr>
              <a:lnSpc>
                <a:spcPts val="2750"/>
              </a:lnSpc>
            </a:pPr>
            <a:r>
              <a:rPr lang="ru-RU" sz="3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  4. Видео вопрос</a:t>
            </a:r>
          </a:p>
          <a:p>
            <a:pPr>
              <a:lnSpc>
                <a:spcPts val="2750"/>
              </a:lnSpc>
            </a:pPr>
            <a:endParaRPr lang="ru-RU" sz="3200" dirty="0">
              <a:solidFill>
                <a:srgbClr val="384653"/>
              </a:solidFill>
              <a:latin typeface="Host Grotesk Medium" pitchFamily="34" charset="0"/>
              <a:ea typeface="Host Grotesk Medium" pitchFamily="34" charset="-122"/>
              <a:cs typeface="Host Grotesk Medium" pitchFamily="34" charset="-120"/>
            </a:endParaRPr>
          </a:p>
          <a:p>
            <a:pPr marL="342900" indent="-342900" algn="l">
              <a:lnSpc>
                <a:spcPts val="275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Продолжительность выполнения </a:t>
            </a:r>
          </a:p>
          <a:p>
            <a:pPr algn="l">
              <a:lnSpc>
                <a:spcPts val="2750"/>
              </a:lnSpc>
            </a:pPr>
            <a:r>
              <a:rPr lang="ru-RU" sz="3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  заданий 1-3 мин</a:t>
            </a:r>
          </a:p>
          <a:p>
            <a:pPr algn="l">
              <a:lnSpc>
                <a:spcPts val="2750"/>
              </a:lnSpc>
            </a:pPr>
            <a:endParaRPr lang="ru-RU" sz="3200" dirty="0">
              <a:solidFill>
                <a:srgbClr val="384653"/>
              </a:solidFill>
              <a:latin typeface="Host Grotesk Medium" pitchFamily="34" charset="0"/>
              <a:ea typeface="Host Grotesk Medium" pitchFamily="34" charset="-122"/>
              <a:cs typeface="Host Grotesk Medium" pitchFamily="34" charset="-12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514624" y="6001941"/>
            <a:ext cx="7087553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3291577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7146923" y="414416"/>
            <a:ext cx="7556421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Городской конкурс-фестиваль для детей 6-7 лет муниципальных дошкольных образовательных организаций города Екатеринбурга</a:t>
            </a:r>
            <a:endParaRPr lang="en-US" sz="1750" dirty="0"/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CE0429D9-9D4B-4B39-A7C5-F03FD81CE72A}"/>
              </a:ext>
            </a:extLst>
          </p:cNvPr>
          <p:cNvSpPr/>
          <p:nvPr/>
        </p:nvSpPr>
        <p:spPr>
          <a:xfrm>
            <a:off x="6492841" y="6808334"/>
            <a:ext cx="7556421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650"/>
              </a:lnSpc>
              <a:buNone/>
            </a:pPr>
            <a:r>
              <a:rPr lang="ru-RU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Организатор: филиал МБДОУ «Надежда»-детский сад комбинированного вида № 551</a:t>
            </a:r>
            <a:endParaRPr lang="en-US" sz="175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981121-A678-4742-AEC1-37DD96A933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42" r="-1"/>
          <a:stretch/>
        </p:blipFill>
        <p:spPr>
          <a:xfrm>
            <a:off x="0" y="0"/>
            <a:ext cx="6997709" cy="8229600"/>
          </a:xfrm>
          <a:prstGeom prst="rect">
            <a:avLst/>
          </a:prstGeom>
        </p:spPr>
      </p:pic>
      <p:sp>
        <p:nvSpPr>
          <p:cNvPr id="8" name="Равнобедренный треугольник 7">
            <a:extLst>
              <a:ext uri="{FF2B5EF4-FFF2-40B4-BE49-F238E27FC236}">
                <a16:creationId xmlns:a16="http://schemas.microsoft.com/office/drawing/2014/main" id="{C8AE01BA-CB9B-4519-823B-20A93BDDE207}"/>
              </a:ext>
            </a:extLst>
          </p:cNvPr>
          <p:cNvSpPr/>
          <p:nvPr/>
        </p:nvSpPr>
        <p:spPr>
          <a:xfrm>
            <a:off x="5571459" y="0"/>
            <a:ext cx="1426249" cy="8229600"/>
          </a:xfrm>
          <a:prstGeom prst="triangle">
            <a:avLst>
              <a:gd name="adj" fmla="val 100000"/>
            </a:avLst>
          </a:prstGeom>
          <a:solidFill>
            <a:srgbClr val="FFFF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 0">
            <a:extLst>
              <a:ext uri="{FF2B5EF4-FFF2-40B4-BE49-F238E27FC236}">
                <a16:creationId xmlns:a16="http://schemas.microsoft.com/office/drawing/2014/main" id="{7C37AA42-255C-4A31-A48E-2529613CCDF3}"/>
              </a:ext>
            </a:extLst>
          </p:cNvPr>
          <p:cNvSpPr/>
          <p:nvPr/>
        </p:nvSpPr>
        <p:spPr>
          <a:xfrm>
            <a:off x="7315200" y="2551600"/>
            <a:ext cx="9759317" cy="3280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300"/>
              </a:lnSpc>
            </a:pPr>
            <a:r>
              <a:rPr lang="ru-RU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</a:rPr>
              <a:t>           Вопросы</a:t>
            </a:r>
          </a:p>
          <a:p>
            <a:pPr>
              <a:lnSpc>
                <a:spcPts val="3300"/>
              </a:lnSpc>
            </a:pPr>
            <a:endParaRPr lang="ru-RU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</a:endParaRPr>
          </a:p>
          <a:p>
            <a:pPr>
              <a:lnSpc>
                <a:spcPts val="3300"/>
              </a:lnSpc>
            </a:pPr>
            <a:endParaRPr lang="ru-RU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</a:endParaRPr>
          </a:p>
          <a:p>
            <a:pPr>
              <a:lnSpc>
                <a:spcPts val="3300"/>
              </a:lnSpc>
            </a:pPr>
            <a:r>
              <a:rPr lang="ru-RU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</a:rPr>
              <a:t> по тел. 306-85-65</a:t>
            </a:r>
          </a:p>
          <a:p>
            <a:pPr>
              <a:lnSpc>
                <a:spcPts val="3300"/>
              </a:lnSpc>
            </a:pPr>
            <a:endParaRPr lang="ru-RU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</a:endParaRPr>
          </a:p>
          <a:p>
            <a:pPr>
              <a:lnSpc>
                <a:spcPts val="3300"/>
              </a:lnSpc>
            </a:pPr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</a:rPr>
              <a:t>dou.551skazka@mail.ru</a:t>
            </a:r>
          </a:p>
        </p:txBody>
      </p:sp>
    </p:spTree>
    <p:extLst>
      <p:ext uri="{BB962C8B-B14F-4D97-AF65-F5344CB8AC3E}">
        <p14:creationId xmlns:p14="http://schemas.microsoft.com/office/powerpoint/2010/main" val="4273207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551321"/>
            <a:ext cx="7956805" cy="2200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ru-RU" sz="36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«Известные люди: ученые, академики, врачи, изобретатели, в честь которых, названы улицы города </a:t>
            </a:r>
            <a:r>
              <a:rPr lang="en-US" sz="36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Екатеринбурга</a:t>
            </a:r>
            <a:r>
              <a:rPr lang="ru-RU" sz="36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»</a:t>
            </a:r>
            <a:endParaRPr lang="en-US" sz="3600" dirty="0"/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0A5D5456-5A97-4D93-9229-970E64893A02}"/>
              </a:ext>
            </a:extLst>
          </p:cNvPr>
          <p:cNvSpPr/>
          <p:nvPr/>
        </p:nvSpPr>
        <p:spPr>
          <a:xfrm>
            <a:off x="793790" y="1929019"/>
            <a:ext cx="8853488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300"/>
              </a:lnSpc>
            </a:pPr>
            <a:r>
              <a:rPr lang="ru-RU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Тематика мероприятия:</a:t>
            </a:r>
            <a:endParaRPr lang="en-US" sz="4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07479" y="129051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ru-RU" sz="4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Форма участия СЕМЕЙНАЯ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070503"/>
            <a:ext cx="3664744" cy="1979771"/>
          </a:xfrm>
          <a:prstGeom prst="roundRect">
            <a:avLst>
              <a:gd name="adj" fmla="val 4812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694944" y="38832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Ребенок 6-7 лет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14624" y="3795355"/>
            <a:ext cx="3195876" cy="10204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748" y="3070503"/>
            <a:ext cx="3664863" cy="1979771"/>
          </a:xfrm>
          <a:prstGeom prst="roundRect">
            <a:avLst>
              <a:gd name="adj" fmla="val 4812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85690" y="38832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1 педагог-наставник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406182" y="3795355"/>
            <a:ext cx="3195995" cy="10204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5277088"/>
            <a:ext cx="7556421" cy="1639610"/>
          </a:xfrm>
          <a:prstGeom prst="roundRect">
            <a:avLst>
              <a:gd name="adj" fmla="val 5810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694944" y="56476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Родители, братья, сестры, бабушки, дедушки, </a:t>
            </a:r>
          </a:p>
          <a:p>
            <a:pPr marL="0" indent="0" algn="l">
              <a:lnSpc>
                <a:spcPts val="2750"/>
              </a:lnSpc>
              <a:buNone/>
            </a:pPr>
            <a:r>
              <a:rPr lang="ru-RU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родственники воспитанника 6-7 лет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14624" y="6001941"/>
            <a:ext cx="7087553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873573"/>
            <a:ext cx="2994184" cy="185046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0075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sz="2200" dirty="0">
                <a:solidFill>
                  <a:srgbClr val="384653"/>
                </a:solidFill>
              </a:rPr>
              <a:t>Подача заявки 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497949"/>
            <a:ext cx="4158615" cy="10204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06.10.-27.10.2025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2873573"/>
            <a:ext cx="2994184" cy="185046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50075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sz="2200" dirty="0">
                <a:solidFill>
                  <a:srgbClr val="384653"/>
                </a:solidFill>
              </a:rPr>
              <a:t>Отборочный этап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5497949"/>
            <a:ext cx="4158615" cy="10204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ru-RU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06.10.-27.10.2025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2873573"/>
            <a:ext cx="2994184" cy="185046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50075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sz="2200" dirty="0">
                <a:solidFill>
                  <a:srgbClr val="384653"/>
                </a:solidFill>
              </a:rPr>
              <a:t>Заключительный этап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5497949"/>
            <a:ext cx="4158615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ru-RU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25.11.2025</a:t>
            </a:r>
            <a:endParaRPr lang="en-US" sz="1750" dirty="0"/>
          </a:p>
        </p:txBody>
      </p:sp>
      <p:sp>
        <p:nvSpPr>
          <p:cNvPr id="13" name="Text 0">
            <a:extLst>
              <a:ext uri="{FF2B5EF4-FFF2-40B4-BE49-F238E27FC236}">
                <a16:creationId xmlns:a16="http://schemas.microsoft.com/office/drawing/2014/main" id="{8056E07E-1057-4853-9DB6-64BB44A42175}"/>
              </a:ext>
            </a:extLst>
          </p:cNvPr>
          <p:cNvSpPr/>
          <p:nvPr/>
        </p:nvSpPr>
        <p:spPr>
          <a:xfrm>
            <a:off x="598528" y="1546194"/>
            <a:ext cx="7631549" cy="622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ru-RU" sz="44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ru-RU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Сроки проведения Мероприятия:</a:t>
            </a:r>
            <a:endParaRPr lang="en-US" sz="4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7692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5567" y="2907215"/>
            <a:ext cx="8853488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300"/>
              </a:lnSpc>
            </a:pPr>
            <a:r>
              <a:rPr lang="ru-RU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Заполнение заявки:</a:t>
            </a: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1931473" y="3836491"/>
            <a:ext cx="13042821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50"/>
              </a:lnSpc>
            </a:pPr>
            <a:r>
              <a:rPr lang="ru-RU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Выполненное задание размещается участниками на официальном сайте дошкольной </a:t>
            </a:r>
          </a:p>
          <a:p>
            <a:pPr>
              <a:lnSpc>
                <a:spcPts val="2650"/>
              </a:lnSpc>
            </a:pPr>
            <a:r>
              <a:rPr lang="ru-RU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образовательной организации – участника (или на любом видеохостинге)</a:t>
            </a:r>
            <a:endParaRPr lang="en-US" sz="1750" dirty="0"/>
          </a:p>
        </p:txBody>
      </p:sp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4702C645-E434-4DCE-AAEF-F34DBA976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567" y="3632402"/>
            <a:ext cx="1134070" cy="1360884"/>
          </a:xfrm>
          <a:prstGeom prst="rect">
            <a:avLst/>
          </a:prstGeom>
        </p:spPr>
      </p:pic>
      <p:pic>
        <p:nvPicPr>
          <p:cNvPr id="6" name="Image 1" descr="preencoded.png">
            <a:extLst>
              <a:ext uri="{FF2B5EF4-FFF2-40B4-BE49-F238E27FC236}">
                <a16:creationId xmlns:a16="http://schemas.microsoft.com/office/drawing/2014/main" id="{79120BA7-98F4-4EBA-887F-5B68615CD8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567" y="5036105"/>
            <a:ext cx="1134070" cy="1360884"/>
          </a:xfrm>
          <a:prstGeom prst="rect">
            <a:avLst/>
          </a:prstGeom>
        </p:spPr>
      </p:pic>
      <p:sp>
        <p:nvSpPr>
          <p:cNvPr id="7" name="Text 1">
            <a:extLst>
              <a:ext uri="{FF2B5EF4-FFF2-40B4-BE49-F238E27FC236}">
                <a16:creationId xmlns:a16="http://schemas.microsoft.com/office/drawing/2014/main" id="{3DA221B6-AFD4-4177-B26A-0913659FE6C8}"/>
              </a:ext>
            </a:extLst>
          </p:cNvPr>
          <p:cNvSpPr/>
          <p:nvPr/>
        </p:nvSpPr>
        <p:spPr>
          <a:xfrm>
            <a:off x="1931472" y="5227450"/>
            <a:ext cx="13042821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50"/>
              </a:lnSpc>
            </a:pPr>
            <a:r>
              <a:rPr lang="ru-RU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Ссылка на выполненное задание указывается в онлайн-заявке </a:t>
            </a:r>
          </a:p>
          <a:p>
            <a:pPr>
              <a:lnSpc>
                <a:spcPts val="2650"/>
              </a:lnSpc>
            </a:pPr>
            <a:r>
              <a:rPr lang="ru-RU" sz="1750" i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</a:rPr>
              <a:t>(Можно сначала прикрепить пустую ссылку, но к 27 октября ссылка должна быть рабочей)</a:t>
            </a:r>
            <a:endParaRPr lang="en-US" sz="1750" i="1" dirty="0"/>
          </a:p>
        </p:txBody>
      </p:sp>
      <p:pic>
        <p:nvPicPr>
          <p:cNvPr id="8" name="Image 2" descr="preencoded.png">
            <a:extLst>
              <a:ext uri="{FF2B5EF4-FFF2-40B4-BE49-F238E27FC236}">
                <a16:creationId xmlns:a16="http://schemas.microsoft.com/office/drawing/2014/main" id="{35793ADC-CB7B-493A-A189-CF59F177BC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567" y="6439808"/>
            <a:ext cx="1134070" cy="136088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798C882-DB3D-4D66-9C57-CF2B4F5E06CD}"/>
              </a:ext>
            </a:extLst>
          </p:cNvPr>
          <p:cNvSpPr/>
          <p:nvPr/>
        </p:nvSpPr>
        <p:spPr>
          <a:xfrm>
            <a:off x="0" y="0"/>
            <a:ext cx="14630400" cy="2994897"/>
          </a:xfrm>
          <a:prstGeom prst="rect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9973A4BC-14E9-45FD-80A2-62C869857F1D}"/>
              </a:ext>
            </a:extLst>
          </p:cNvPr>
          <p:cNvSpPr/>
          <p:nvPr/>
        </p:nvSpPr>
        <p:spPr>
          <a:xfrm>
            <a:off x="2083872" y="6726621"/>
            <a:ext cx="13042821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50"/>
              </a:lnSpc>
            </a:pPr>
            <a:r>
              <a:rPr lang="ru-RU" sz="1750" dirty="0"/>
              <a:t>Онлайн-заявку заполняем по ссылке </a:t>
            </a:r>
          </a:p>
          <a:p>
            <a:pPr>
              <a:lnSpc>
                <a:spcPts val="2650"/>
              </a:lnSpc>
            </a:pPr>
            <a:r>
              <a:rPr lang="en-US" sz="1750" dirty="0">
                <a:solidFill>
                  <a:srgbClr val="0070C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https://forms.gle/BmXsbxda1nLL3nEx6</a:t>
            </a:r>
            <a:endParaRPr lang="ru-RU" sz="1750" dirty="0">
              <a:solidFill>
                <a:srgbClr val="0070C0"/>
              </a:solidFill>
            </a:endParaRPr>
          </a:p>
          <a:p>
            <a:pPr>
              <a:lnSpc>
                <a:spcPts val="2650"/>
              </a:lnSpc>
            </a:pPr>
            <a:endParaRPr lang="ru-RU" sz="1750" dirty="0"/>
          </a:p>
          <a:p>
            <a:pPr>
              <a:lnSpc>
                <a:spcPts val="2650"/>
              </a:lnSpc>
            </a:pPr>
            <a:r>
              <a:rPr lang="ru-RU" sz="1750" dirty="0"/>
              <a:t>  </a:t>
            </a:r>
            <a:endParaRPr lang="en-US" sz="175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AF69389-C7C4-4148-A8E2-77188A55004A}"/>
              </a:ext>
            </a:extLst>
          </p:cNvPr>
          <p:cNvSpPr/>
          <p:nvPr/>
        </p:nvSpPr>
        <p:spPr>
          <a:xfrm>
            <a:off x="6926097" y="6726621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7349" y="547807"/>
            <a:ext cx="7631549" cy="622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900"/>
              </a:lnSpc>
            </a:pPr>
            <a:r>
              <a:rPr lang="ru-RU" sz="39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Отборочный этап: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49" y="1352218"/>
            <a:ext cx="498038" cy="49803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97349" y="2031970"/>
            <a:ext cx="3627001" cy="311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r>
              <a:rPr lang="ru-RU" sz="1950" b="1" u="sng" dirty="0">
                <a:solidFill>
                  <a:srgbClr val="384653"/>
                </a:solidFill>
              </a:rPr>
              <a:t>Создать познавательную настольную игру </a:t>
            </a:r>
            <a:r>
              <a:rPr lang="ru-RU" sz="1950" dirty="0">
                <a:solidFill>
                  <a:srgbClr val="384653"/>
                </a:solidFill>
              </a:rPr>
              <a:t>по теме: </a:t>
            </a:r>
          </a:p>
          <a:p>
            <a:pPr>
              <a:lnSpc>
                <a:spcPts val="2450"/>
              </a:lnSpc>
            </a:pPr>
            <a:r>
              <a:rPr lang="ru-RU" sz="1950" dirty="0">
                <a:solidFill>
                  <a:srgbClr val="384653"/>
                </a:solidFill>
              </a:rPr>
              <a:t>«Известные люди: ученые, академики, врачи, изобретатели,</a:t>
            </a:r>
          </a:p>
          <a:p>
            <a:pPr>
              <a:lnSpc>
                <a:spcPts val="2450"/>
              </a:lnSpc>
            </a:pPr>
            <a:r>
              <a:rPr lang="ru-RU" sz="1950" dirty="0">
                <a:solidFill>
                  <a:srgbClr val="384653"/>
                </a:solidFill>
              </a:rPr>
              <a:t>в честь которых, названы улицы города Екатеринбурга»</a:t>
            </a:r>
          </a:p>
          <a:p>
            <a:pPr marL="0" indent="0" algn="l">
              <a:lnSpc>
                <a:spcPts val="2450"/>
              </a:lnSpc>
              <a:buNone/>
            </a:pPr>
            <a:r>
              <a:rPr lang="ru-RU" sz="1950" dirty="0">
                <a:solidFill>
                  <a:srgbClr val="384653"/>
                </a:solidFill>
              </a:rPr>
              <a:t> 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697349" y="2950964"/>
            <a:ext cx="7746921" cy="2987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349" y="3148966"/>
            <a:ext cx="498038" cy="49803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97349" y="3852845"/>
            <a:ext cx="2490430" cy="311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ru-RU" sz="1950" b="1" u="sng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Представить настольную игру через презентацию</a:t>
            </a:r>
          </a:p>
          <a:p>
            <a:pPr marL="0" indent="0" algn="l">
              <a:lnSpc>
                <a:spcPts val="2450"/>
              </a:lnSpc>
              <a:buNone/>
            </a:pPr>
            <a:r>
              <a:rPr lang="ru-RU" sz="1950" dirty="0">
                <a:solidFill>
                  <a:srgbClr val="384653"/>
                </a:solidFill>
              </a:rPr>
              <a:t>(см. Приложение № 1)</a:t>
            </a:r>
            <a:endParaRPr lang="en-US" sz="1950" dirty="0">
              <a:solidFill>
                <a:srgbClr val="384653"/>
              </a:solidFill>
            </a:endParaRPr>
          </a:p>
          <a:p>
            <a:pPr marL="342900" indent="-342900" algn="l">
              <a:lnSpc>
                <a:spcPts val="2450"/>
              </a:lnSpc>
              <a:buFont typeface="Arial" panose="020B0604020202020204" pitchFamily="34" charset="0"/>
              <a:buChar char="•"/>
            </a:pPr>
            <a:r>
              <a:rPr lang="ru-RU" sz="1950" dirty="0">
                <a:solidFill>
                  <a:srgbClr val="384653"/>
                </a:solidFill>
              </a:rPr>
              <a:t>пропишите название, цели, задачи, правила игры</a:t>
            </a:r>
          </a:p>
          <a:p>
            <a:pPr marL="342900" indent="-342900" algn="l">
              <a:lnSpc>
                <a:spcPts val="2450"/>
              </a:lnSpc>
              <a:buFont typeface="Arial" panose="020B0604020202020204" pitchFamily="34" charset="0"/>
              <a:buChar char="•"/>
            </a:pPr>
            <a:r>
              <a:rPr lang="ru-RU" sz="1950" dirty="0">
                <a:solidFill>
                  <a:srgbClr val="384653"/>
                </a:solidFill>
              </a:rPr>
              <a:t>снимите  на видео небольшой фрагмент игры детей</a:t>
            </a:r>
          </a:p>
          <a:p>
            <a:pPr marL="342900" indent="-342900" algn="l">
              <a:lnSpc>
                <a:spcPts val="2450"/>
              </a:lnSpc>
              <a:buFont typeface="Arial" panose="020B0604020202020204" pitchFamily="34" charset="0"/>
              <a:buChar char="•"/>
            </a:pPr>
            <a:r>
              <a:rPr lang="ru-RU" sz="1950" dirty="0">
                <a:solidFill>
                  <a:srgbClr val="384653"/>
                </a:solidFill>
              </a:rPr>
              <a:t>привлеките к созданию и оформлению игры  детей</a:t>
            </a:r>
            <a:endParaRPr lang="en-US" sz="19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349" y="5602724"/>
            <a:ext cx="498038" cy="49803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97349" y="6265840"/>
            <a:ext cx="7746921" cy="597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50"/>
              </a:lnSpc>
            </a:pPr>
            <a:r>
              <a:rPr lang="ru-RU" sz="1950" dirty="0">
                <a:solidFill>
                  <a:srgbClr val="384653"/>
                </a:solidFill>
                <a:ea typeface="Roboto" pitchFamily="34" charset="-122"/>
                <a:cs typeface="Roboto" pitchFamily="34" charset="-120"/>
              </a:rPr>
              <a:t>Игра должна носить познавательную направленность, включать исторические и другие особенности, достопримечательности, объекты одной или нескольких улиц Екатеринбурга в соответствии с темой Мероприятия</a:t>
            </a:r>
            <a:r>
              <a:rPr lang="ru-RU" sz="1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9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0192" y="647641"/>
            <a:ext cx="5002649" cy="50026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56906" y="101952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5550"/>
              </a:lnSpc>
              <a:buNone/>
            </a:pPr>
            <a:endParaRPr lang="ru-RU" sz="3200" dirty="0">
              <a:solidFill>
                <a:srgbClr val="2E3C4E"/>
              </a:solidFill>
              <a:latin typeface="Host Grotesk Medium" pitchFamily="34" charset="0"/>
              <a:ea typeface="Host Grotesk Medium" pitchFamily="34" charset="-122"/>
              <a:cs typeface="Host Grotesk Medium" pitchFamily="34" charset="-120"/>
            </a:endParaRPr>
          </a:p>
          <a:p>
            <a:pPr marL="0" indent="0" algn="r">
              <a:lnSpc>
                <a:spcPts val="5550"/>
              </a:lnSpc>
              <a:buNone/>
            </a:pPr>
            <a:r>
              <a:rPr lang="ru-RU" sz="4000" b="1" dirty="0">
                <a:solidFill>
                  <a:srgbClr val="0070C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11 ноября</a:t>
            </a:r>
          </a:p>
          <a:p>
            <a:pPr marL="0" indent="0" algn="r">
              <a:lnSpc>
                <a:spcPts val="5550"/>
              </a:lnSpc>
              <a:buNone/>
            </a:pPr>
            <a:r>
              <a:rPr lang="ru-RU" sz="32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на сайте Организатора</a:t>
            </a:r>
          </a:p>
          <a:p>
            <a:pPr algn="r">
              <a:lnSpc>
                <a:spcPts val="5550"/>
              </a:lnSpc>
            </a:pPr>
            <a:r>
              <a:rPr lang="ru-RU" sz="32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(</a:t>
            </a:r>
            <a:r>
              <a:rPr lang="ru-RU" sz="3200" dirty="0">
                <a:hlinkClick r:id="rId4"/>
              </a:rPr>
              <a:t>Городской конкурс-фестиваль "По улицам города Екатеринбурга«</a:t>
            </a:r>
            <a:r>
              <a:rPr lang="ru-RU" sz="3200" dirty="0"/>
              <a:t>)</a:t>
            </a:r>
          </a:p>
          <a:p>
            <a:pPr algn="r">
              <a:lnSpc>
                <a:spcPts val="5550"/>
              </a:lnSpc>
            </a:pPr>
            <a:r>
              <a:rPr lang="ru-RU" sz="32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будет выложен список команд, прошедших в заключительный этап</a:t>
            </a:r>
            <a:endParaRPr lang="en-US" sz="3200" dirty="0"/>
          </a:p>
        </p:txBody>
      </p:sp>
      <p:sp>
        <p:nvSpPr>
          <p:cNvPr id="4" name="Text 1"/>
          <p:cNvSpPr/>
          <p:nvPr/>
        </p:nvSpPr>
        <p:spPr>
          <a:xfrm>
            <a:off x="6280190" y="266283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endParaRPr lang="en-US" sz="17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0720" y="2915841"/>
            <a:ext cx="3664744" cy="30480"/>
          </a:xfrm>
          <a:prstGeom prst="rect">
            <a:avLst/>
          </a:prstGeom>
        </p:spPr>
      </p:pic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1748" y="3017877"/>
            <a:ext cx="3664863" cy="30480"/>
          </a:xfrm>
          <a:prstGeom prst="rect">
            <a:avLst/>
          </a:prstGeom>
        </p:spPr>
      </p:pic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5786676"/>
            <a:ext cx="7556421" cy="30480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6280190" y="6474023"/>
            <a:ext cx="7556421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4369" y="681563"/>
            <a:ext cx="7631549" cy="622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ru-RU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ru-RU" sz="39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Заключительный этап:</a:t>
            </a:r>
            <a:endParaRPr lang="en-US" sz="39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02" y="1529131"/>
            <a:ext cx="498038" cy="49803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89848" y="2323171"/>
            <a:ext cx="3627001" cy="311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r>
              <a:rPr lang="ru-RU" sz="1950" dirty="0">
                <a:solidFill>
                  <a:srgbClr val="384653"/>
                </a:solidFill>
              </a:rPr>
              <a:t>Проводится очно, на базе Организатора по  адресам:</a:t>
            </a:r>
          </a:p>
          <a:p>
            <a:pPr marL="342900" indent="-342900">
              <a:lnSpc>
                <a:spcPts val="2450"/>
              </a:lnSpc>
              <a:buFont typeface="Arial" panose="020B0604020202020204" pitchFamily="34" charset="0"/>
              <a:buChar char="•"/>
            </a:pPr>
            <a:r>
              <a:rPr lang="ru-RU" sz="1950" dirty="0">
                <a:solidFill>
                  <a:srgbClr val="384653"/>
                </a:solidFill>
              </a:rPr>
              <a:t>Старых Большевиков 77 А (ДОО 551)</a:t>
            </a:r>
          </a:p>
          <a:p>
            <a:pPr marL="342900" indent="-342900">
              <a:lnSpc>
                <a:spcPts val="2450"/>
              </a:lnSpc>
              <a:buFont typeface="Arial" panose="020B0604020202020204" pitchFamily="34" charset="0"/>
              <a:buChar char="•"/>
            </a:pPr>
            <a:r>
              <a:rPr lang="ru-RU" sz="1950" dirty="0">
                <a:solidFill>
                  <a:srgbClr val="384653"/>
                </a:solidFill>
              </a:rPr>
              <a:t>Шефская 93 А (ДОО 140)</a:t>
            </a:r>
          </a:p>
          <a:p>
            <a:pPr>
              <a:lnSpc>
                <a:spcPts val="2450"/>
              </a:lnSpc>
            </a:pPr>
            <a:endParaRPr lang="ru-RU" sz="1950" dirty="0">
              <a:solidFill>
                <a:srgbClr val="384653"/>
              </a:solidFill>
            </a:endParaRPr>
          </a:p>
          <a:p>
            <a:pPr marL="0" indent="0" algn="l">
              <a:lnSpc>
                <a:spcPts val="2450"/>
              </a:lnSpc>
              <a:buNone/>
            </a:pPr>
            <a:r>
              <a:rPr lang="ru-RU" sz="1950" dirty="0">
                <a:solidFill>
                  <a:srgbClr val="384653"/>
                </a:solidFill>
              </a:rPr>
              <a:t> 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697349" y="2950964"/>
            <a:ext cx="7746921" cy="2987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349" y="3536892"/>
            <a:ext cx="498038" cy="49803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01132" y="4223507"/>
            <a:ext cx="2490430" cy="311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ru-RU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Заключительный этап состоит из двух туров</a:t>
            </a:r>
          </a:p>
        </p:txBody>
      </p:sp>
      <p:pic>
        <p:nvPicPr>
          <p:cNvPr id="12" name="Image 3"/>
          <p:cNvPicPr>
            <a:picLocks noChangeAspect="1"/>
          </p:cNvPicPr>
          <p:nvPr/>
        </p:nvPicPr>
        <p:blipFill rotWithShape="1">
          <a:blip r:embed="rId5"/>
          <a:srcRect r="22129"/>
          <a:stretch/>
        </p:blipFill>
        <p:spPr>
          <a:xfrm>
            <a:off x="8567249" y="735470"/>
            <a:ext cx="5602518" cy="4430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Shape 1">
            <a:extLst>
              <a:ext uri="{FF2B5EF4-FFF2-40B4-BE49-F238E27FC236}">
                <a16:creationId xmlns:a16="http://schemas.microsoft.com/office/drawing/2014/main" id="{0C79CC42-843C-4134-AC94-28F2519A119F}"/>
              </a:ext>
            </a:extLst>
          </p:cNvPr>
          <p:cNvSpPr/>
          <p:nvPr/>
        </p:nvSpPr>
        <p:spPr>
          <a:xfrm>
            <a:off x="574369" y="5207744"/>
            <a:ext cx="3664744" cy="1979771"/>
          </a:xfrm>
          <a:prstGeom prst="roundRect">
            <a:avLst>
              <a:gd name="adj" fmla="val 4812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pPr algn="ctr"/>
            <a:endParaRPr lang="ru-RU" sz="2400" dirty="0">
              <a:solidFill>
                <a:srgbClr val="384653"/>
              </a:solidFill>
            </a:endParaRPr>
          </a:p>
          <a:p>
            <a:pPr algn="ctr"/>
            <a:r>
              <a:rPr lang="ru-RU" sz="2400" dirty="0">
                <a:solidFill>
                  <a:srgbClr val="384653"/>
                </a:solidFill>
              </a:rPr>
              <a:t>1 Тур: </a:t>
            </a:r>
          </a:p>
          <a:p>
            <a:pPr algn="ctr"/>
            <a:r>
              <a:rPr lang="ru-RU" sz="2400" dirty="0">
                <a:solidFill>
                  <a:srgbClr val="384653"/>
                </a:solidFill>
              </a:rPr>
              <a:t>Представление команды (см. Приложение 2)</a:t>
            </a:r>
          </a:p>
          <a:p>
            <a:endParaRPr lang="ru-RU" dirty="0"/>
          </a:p>
        </p:txBody>
      </p:sp>
      <p:sp>
        <p:nvSpPr>
          <p:cNvPr id="14" name="Shape 1">
            <a:extLst>
              <a:ext uri="{FF2B5EF4-FFF2-40B4-BE49-F238E27FC236}">
                <a16:creationId xmlns:a16="http://schemas.microsoft.com/office/drawing/2014/main" id="{0157BC8D-A044-4B64-AB82-EEABD81BFCD2}"/>
              </a:ext>
            </a:extLst>
          </p:cNvPr>
          <p:cNvSpPr/>
          <p:nvPr/>
        </p:nvSpPr>
        <p:spPr>
          <a:xfrm>
            <a:off x="4570809" y="5207743"/>
            <a:ext cx="3664744" cy="1979771"/>
          </a:xfrm>
          <a:prstGeom prst="roundRect">
            <a:avLst>
              <a:gd name="adj" fmla="val 4812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pPr algn="ctr"/>
            <a:endParaRPr lang="ru-RU" sz="2400" dirty="0">
              <a:solidFill>
                <a:srgbClr val="384653"/>
              </a:solidFill>
            </a:endParaRPr>
          </a:p>
          <a:p>
            <a:pPr algn="ctr"/>
            <a:r>
              <a:rPr lang="ru-RU" sz="2400" dirty="0">
                <a:solidFill>
                  <a:srgbClr val="384653"/>
                </a:solidFill>
              </a:rPr>
              <a:t>2 Тур: </a:t>
            </a:r>
          </a:p>
          <a:p>
            <a:pPr algn="ctr"/>
            <a:r>
              <a:rPr lang="ru-RU" sz="2400" dirty="0">
                <a:solidFill>
                  <a:srgbClr val="384653"/>
                </a:solidFill>
              </a:rPr>
              <a:t>Квест-игра</a:t>
            </a:r>
            <a:endParaRPr lang="en-US" sz="2400" dirty="0">
              <a:solidFill>
                <a:srgbClr val="384653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0566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07479" y="129051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endParaRPr lang="en-US" sz="4450" dirty="0"/>
          </a:p>
        </p:txBody>
      </p:sp>
      <p:sp>
        <p:nvSpPr>
          <p:cNvPr id="6" name="Text 3"/>
          <p:cNvSpPr/>
          <p:nvPr/>
        </p:nvSpPr>
        <p:spPr>
          <a:xfrm>
            <a:off x="6514624" y="3795355"/>
            <a:ext cx="3195876" cy="10204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10406182" y="3795355"/>
            <a:ext cx="3195995" cy="10204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34100" y="616505"/>
            <a:ext cx="7556421" cy="930831"/>
          </a:xfrm>
          <a:prstGeom prst="roundRect">
            <a:avLst>
              <a:gd name="adj" fmla="val 5810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pPr algn="ctr"/>
            <a:r>
              <a:rPr lang="ru-RU" sz="4400" dirty="0"/>
              <a:t>1 ТУР</a:t>
            </a:r>
          </a:p>
        </p:txBody>
      </p:sp>
      <p:sp>
        <p:nvSpPr>
          <p:cNvPr id="11" name="Text 8"/>
          <p:cNvSpPr/>
          <p:nvPr/>
        </p:nvSpPr>
        <p:spPr>
          <a:xfrm>
            <a:off x="5466081" y="2134578"/>
            <a:ext cx="8797820" cy="5362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5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Семейная команда обязательно представляет</a:t>
            </a:r>
          </a:p>
          <a:p>
            <a:pPr algn="l">
              <a:lnSpc>
                <a:spcPts val="2750"/>
              </a:lnSpc>
            </a:pPr>
            <a:r>
              <a:rPr lang="ru-RU" sz="3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  название и девиз</a:t>
            </a:r>
          </a:p>
          <a:p>
            <a:pPr algn="l">
              <a:lnSpc>
                <a:spcPts val="2750"/>
              </a:lnSpc>
            </a:pPr>
            <a:endParaRPr lang="ru-RU" sz="3200" dirty="0">
              <a:solidFill>
                <a:srgbClr val="384653"/>
              </a:solidFill>
              <a:latin typeface="Host Grotesk Medium" pitchFamily="34" charset="0"/>
              <a:ea typeface="Host Grotesk Medium" pitchFamily="34" charset="-122"/>
              <a:cs typeface="Host Grotesk Medium" pitchFamily="34" charset="-120"/>
            </a:endParaRPr>
          </a:p>
          <a:p>
            <a:pPr marL="342900" indent="-342900">
              <a:lnSpc>
                <a:spcPts val="275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В выступлении семейная команда рассказывает</a:t>
            </a:r>
          </a:p>
          <a:p>
            <a:pPr>
              <a:lnSpc>
                <a:spcPts val="2750"/>
              </a:lnSpc>
            </a:pPr>
            <a:r>
              <a:rPr lang="ru-RU" sz="3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  об известных людях  (ученые, академики, </a:t>
            </a:r>
          </a:p>
          <a:p>
            <a:pPr>
              <a:lnSpc>
                <a:spcPts val="2750"/>
              </a:lnSpc>
            </a:pPr>
            <a:r>
              <a:rPr lang="ru-RU" sz="3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  врачи, изобретатели Екатеринбурга) или одном</a:t>
            </a:r>
          </a:p>
          <a:p>
            <a:pPr>
              <a:lnSpc>
                <a:spcPts val="2750"/>
              </a:lnSpc>
            </a:pPr>
            <a:r>
              <a:rPr lang="ru-RU" sz="3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  человеке,  которые есть в настольной игре, </a:t>
            </a:r>
          </a:p>
          <a:p>
            <a:pPr>
              <a:lnSpc>
                <a:spcPts val="2750"/>
              </a:lnSpc>
            </a:pPr>
            <a:r>
              <a:rPr lang="ru-RU" sz="3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  созданной в отборочном этапе </a:t>
            </a:r>
          </a:p>
          <a:p>
            <a:pPr>
              <a:lnSpc>
                <a:spcPts val="2750"/>
              </a:lnSpc>
            </a:pPr>
            <a:endParaRPr lang="ru-RU" sz="3200" dirty="0">
              <a:solidFill>
                <a:srgbClr val="384653"/>
              </a:solidFill>
              <a:latin typeface="Host Grotesk Medium" pitchFamily="34" charset="0"/>
              <a:ea typeface="Host Grotesk Medium" pitchFamily="34" charset="-122"/>
              <a:cs typeface="Host Grotesk Medium" pitchFamily="34" charset="-120"/>
            </a:endParaRPr>
          </a:p>
          <a:p>
            <a:pPr marL="342900" indent="-342900" algn="l">
              <a:lnSpc>
                <a:spcPts val="275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Выступление не более 3х минут</a:t>
            </a:r>
          </a:p>
          <a:p>
            <a:pPr algn="l">
              <a:lnSpc>
                <a:spcPts val="2750"/>
              </a:lnSpc>
            </a:pPr>
            <a:endParaRPr lang="ru-RU" sz="3200" dirty="0">
              <a:solidFill>
                <a:srgbClr val="384653"/>
              </a:solidFill>
              <a:latin typeface="Host Grotesk Medium" pitchFamily="34" charset="0"/>
              <a:ea typeface="Host Grotesk Medium" pitchFamily="34" charset="-122"/>
              <a:cs typeface="Host Grotesk Medium" pitchFamily="34" charset="-120"/>
            </a:endParaRPr>
          </a:p>
          <a:p>
            <a:pPr marL="342900" indent="-342900" algn="l">
              <a:lnSpc>
                <a:spcPts val="275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Это может быть творческий номер </a:t>
            </a:r>
          </a:p>
          <a:p>
            <a:pPr algn="l">
              <a:lnSpc>
                <a:spcPts val="2750"/>
              </a:lnSpc>
            </a:pPr>
            <a:r>
              <a:rPr lang="ru-RU" sz="3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  с использованием музыки, танца, </a:t>
            </a:r>
          </a:p>
          <a:p>
            <a:pPr algn="l">
              <a:lnSpc>
                <a:spcPts val="2750"/>
              </a:lnSpc>
            </a:pPr>
            <a:r>
              <a:rPr lang="ru-RU" sz="3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  видео ряда и т.п.</a:t>
            </a:r>
          </a:p>
        </p:txBody>
      </p:sp>
      <p:sp>
        <p:nvSpPr>
          <p:cNvPr id="12" name="Text 9"/>
          <p:cNvSpPr/>
          <p:nvPr/>
        </p:nvSpPr>
        <p:spPr>
          <a:xfrm>
            <a:off x="6514624" y="6001941"/>
            <a:ext cx="7087553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33805488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487</Words>
  <Application>Microsoft Office PowerPoint</Application>
  <PresentationFormat>Произвольный</PresentationFormat>
  <Paragraphs>104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Host Grotesk Medium</vt:lpstr>
      <vt:lpstr>Calibri</vt:lpstr>
      <vt:lpstr>Arial</vt:lpstr>
      <vt:lpstr>Roboto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ДС 551</dc:creator>
  <cp:lastModifiedBy>ДС 551</cp:lastModifiedBy>
  <cp:revision>27</cp:revision>
  <dcterms:created xsi:type="dcterms:W3CDTF">2025-09-30T11:13:17Z</dcterms:created>
  <dcterms:modified xsi:type="dcterms:W3CDTF">2025-10-05T17:15:04Z</dcterms:modified>
</cp:coreProperties>
</file>