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9" r:id="rId6"/>
    <p:sldId id="259" r:id="rId7"/>
    <p:sldId id="260" r:id="rId8"/>
    <p:sldId id="261" r:id="rId9"/>
    <p:sldId id="262" r:id="rId10"/>
    <p:sldId id="263" r:id="rId11"/>
    <p:sldId id="265" r:id="rId12"/>
    <p:sldId id="27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039" autoAdjust="0"/>
  </p:normalViewPr>
  <p:slideViewPr>
    <p:cSldViewPr snapToGrid="0">
      <p:cViewPr varScale="1">
        <p:scale>
          <a:sx n="64" d="100"/>
          <a:sy n="64" d="100"/>
        </p:scale>
        <p:origin x="96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D69E-AB43-41EB-BFBC-44F59D0029C1}" type="datetimeFigureOut">
              <a:rPr lang="ru-RU" smtClean="0"/>
              <a:t>26.10.2025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1FD8-46F3-44E7-9BF4-CEA587A11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7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D69E-AB43-41EB-BFBC-44F59D0029C1}" type="datetimeFigureOut">
              <a:rPr lang="ru-RU" smtClean="0"/>
              <a:t>26.10.2025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1FD8-46F3-44E7-9BF4-CEA587A11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0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D69E-AB43-41EB-BFBC-44F59D0029C1}" type="datetimeFigureOut">
              <a:rPr lang="ru-RU" smtClean="0"/>
              <a:t>26.10.2025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1FD8-46F3-44E7-9BF4-CEA587A11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86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D69E-AB43-41EB-BFBC-44F59D0029C1}" type="datetimeFigureOut">
              <a:rPr lang="ru-RU" smtClean="0"/>
              <a:t>26.10.2025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1FD8-46F3-44E7-9BF4-CEA587A11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29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D69E-AB43-41EB-BFBC-44F59D0029C1}" type="datetimeFigureOut">
              <a:rPr lang="ru-RU" smtClean="0"/>
              <a:t>26.10.2025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1FD8-46F3-44E7-9BF4-CEA587A11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D69E-AB43-41EB-BFBC-44F59D0029C1}" type="datetimeFigureOut">
              <a:rPr lang="ru-RU" smtClean="0"/>
              <a:t>26.10.2025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1FD8-46F3-44E7-9BF4-CEA587A11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82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D69E-AB43-41EB-BFBC-44F59D0029C1}" type="datetimeFigureOut">
              <a:rPr lang="ru-RU" smtClean="0"/>
              <a:t>26.10.2025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1FD8-46F3-44E7-9BF4-CEA587A11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32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D69E-AB43-41EB-BFBC-44F59D0029C1}" type="datetimeFigureOut">
              <a:rPr lang="ru-RU" smtClean="0"/>
              <a:t>26.10.2025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1FD8-46F3-44E7-9BF4-CEA587A11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03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D69E-AB43-41EB-BFBC-44F59D0029C1}" type="datetimeFigureOut">
              <a:rPr lang="ru-RU" smtClean="0"/>
              <a:t>26.10.2025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1FD8-46F3-44E7-9BF4-CEA587A11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24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D69E-AB43-41EB-BFBC-44F59D0029C1}" type="datetimeFigureOut">
              <a:rPr lang="ru-RU" smtClean="0"/>
              <a:t>26.10.2025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1FD8-46F3-44E7-9BF4-CEA587A11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61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D69E-AB43-41EB-BFBC-44F59D0029C1}" type="datetimeFigureOut">
              <a:rPr lang="ru-RU" smtClean="0"/>
              <a:t>26.10.2025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1FD8-46F3-44E7-9BF4-CEA587A11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3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AD69E-AB43-41EB-BFBC-44F59D0029C1}" type="datetimeFigureOut">
              <a:rPr lang="ru-RU" smtClean="0"/>
              <a:t>26.10.2025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B1FD8-46F3-44E7-9BF4-CEA587A11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01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.m4a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4"/><Relationship Id="rId7" Type="http://schemas.openxmlformats.org/officeDocument/2006/relationships/image" Target="../media/image1.png"/><Relationship Id="rId12" Type="http://schemas.openxmlformats.org/officeDocument/2006/relationships/image" Target="../media/image3.png"/><Relationship Id="rId2" Type="http://schemas.microsoft.com/office/2007/relationships/media" Target="../media/media18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audio" Target="../media/media20.m4a"/><Relationship Id="rId10" Type="http://schemas.openxmlformats.org/officeDocument/2006/relationships/image" Target="../media/image2.jpeg"/><Relationship Id="rId4" Type="http://schemas.microsoft.com/office/2007/relationships/media" Target="../media/media20.m4a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5.png"/><Relationship Id="rId3" Type="http://schemas.microsoft.com/office/2007/relationships/media" Target="../media/media22.mp4"/><Relationship Id="rId7" Type="http://schemas.openxmlformats.org/officeDocument/2006/relationships/audio" Target="../media/media24.m4a"/><Relationship Id="rId12" Type="http://schemas.openxmlformats.org/officeDocument/2006/relationships/image" Target="../media/image2.jpeg"/><Relationship Id="rId2" Type="http://schemas.microsoft.com/office/2007/relationships/media" Target="../media/media21.mp4"/><Relationship Id="rId1" Type="http://schemas.openxmlformats.org/officeDocument/2006/relationships/audio" Target="NULL" TargetMode="External"/><Relationship Id="rId6" Type="http://schemas.microsoft.com/office/2007/relationships/media" Target="../media/media24.m4a"/><Relationship Id="rId11" Type="http://schemas.openxmlformats.org/officeDocument/2006/relationships/image" Target="../media/image3.png"/><Relationship Id="rId5" Type="http://schemas.openxmlformats.org/officeDocument/2006/relationships/video" Target="../media/media23.mp4"/><Relationship Id="rId10" Type="http://schemas.microsoft.com/office/2007/relationships/hdphoto" Target="../media/hdphoto1.wdp"/><Relationship Id="rId4" Type="http://schemas.microsoft.com/office/2007/relationships/media" Target="../media/media23.mp4"/><Relationship Id="rId9" Type="http://schemas.openxmlformats.org/officeDocument/2006/relationships/image" Target="../media/image1.png"/><Relationship Id="rId1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9.jpeg"/><Relationship Id="rId3" Type="http://schemas.microsoft.com/office/2007/relationships/media" Target="../media/media5.m4a"/><Relationship Id="rId7" Type="http://schemas.microsoft.com/office/2007/relationships/hdphoto" Target="../media/hdphoto1.wdp"/><Relationship Id="rId12" Type="http://schemas.openxmlformats.org/officeDocument/2006/relationships/image" Target="../media/image8.jpeg"/><Relationship Id="rId2" Type="http://schemas.microsoft.com/office/2007/relationships/media" Target="../media/media4.mp4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.png"/><Relationship Id="rId10" Type="http://schemas.openxmlformats.org/officeDocument/2006/relationships/image" Target="../media/image6.jpeg"/><Relationship Id="rId4" Type="http://schemas.openxmlformats.org/officeDocument/2006/relationships/audio" Target="../media/media5.m4a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7.m4a"/><Relationship Id="rId7" Type="http://schemas.microsoft.com/office/2007/relationships/hdphoto" Target="../media/hdphoto1.wdp"/><Relationship Id="rId2" Type="http://schemas.microsoft.com/office/2007/relationships/media" Target="../media/media6.mp4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jpeg"/><Relationship Id="rId3" Type="http://schemas.microsoft.com/office/2007/relationships/media" Target="../media/media10.mp4"/><Relationship Id="rId7" Type="http://schemas.openxmlformats.org/officeDocument/2006/relationships/image" Target="../media/image11.png"/><Relationship Id="rId12" Type="http://schemas.openxmlformats.org/officeDocument/2006/relationships/image" Target="../media/image14.jpeg"/><Relationship Id="rId2" Type="http://schemas.microsoft.com/office/2007/relationships/media" Target="../media/media9.mp4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jpeg"/><Relationship Id="rId5" Type="http://schemas.openxmlformats.org/officeDocument/2006/relationships/audio" Target="../media/media11.m4a"/><Relationship Id="rId15" Type="http://schemas.openxmlformats.org/officeDocument/2006/relationships/image" Target="../media/image17.jpeg"/><Relationship Id="rId10" Type="http://schemas.openxmlformats.org/officeDocument/2006/relationships/image" Target="../media/image2.jpeg"/><Relationship Id="rId4" Type="http://schemas.microsoft.com/office/2007/relationships/media" Target="../media/media11.m4a"/><Relationship Id="rId9" Type="http://schemas.openxmlformats.org/officeDocument/2006/relationships/image" Target="../media/image12.jpeg"/><Relationship Id="rId1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media" Target="../media/media13.m4a"/><Relationship Id="rId7" Type="http://schemas.microsoft.com/office/2007/relationships/hdphoto" Target="../media/hdphoto1.wdp"/><Relationship Id="rId12" Type="http://schemas.openxmlformats.org/officeDocument/2006/relationships/image" Target="../media/image3.png"/><Relationship Id="rId2" Type="http://schemas.microsoft.com/office/2007/relationships/media" Target="../media/media12.mp4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jpg"/><Relationship Id="rId4" Type="http://schemas.openxmlformats.org/officeDocument/2006/relationships/audio" Target="../media/media13.m4a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25.jpg"/><Relationship Id="rId3" Type="http://schemas.microsoft.com/office/2007/relationships/media" Target="../media/media15.m4a"/><Relationship Id="rId7" Type="http://schemas.microsoft.com/office/2007/relationships/hdphoto" Target="../media/hdphoto1.wdp"/><Relationship Id="rId12" Type="http://schemas.openxmlformats.org/officeDocument/2006/relationships/image" Target="../media/image24.jpg"/><Relationship Id="rId2" Type="http://schemas.microsoft.com/office/2007/relationships/media" Target="../media/media14.mp4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23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4" Type="http://schemas.openxmlformats.org/officeDocument/2006/relationships/audio" Target="../media/media15.m4a"/><Relationship Id="rId9" Type="http://schemas.openxmlformats.org/officeDocument/2006/relationships/image" Target="../media/image21.jpe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eg"/><Relationship Id="rId3" Type="http://schemas.microsoft.com/office/2007/relationships/media" Target="../media/media17.m4a"/><Relationship Id="rId7" Type="http://schemas.microsoft.com/office/2007/relationships/hdphoto" Target="../media/hdphoto1.wdp"/><Relationship Id="rId12" Type="http://schemas.openxmlformats.org/officeDocument/2006/relationships/image" Target="../media/image30.jpeg"/><Relationship Id="rId2" Type="http://schemas.microsoft.com/office/2007/relationships/media" Target="../media/media16.mp4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jpeg"/><Relationship Id="rId10" Type="http://schemas.openxmlformats.org/officeDocument/2006/relationships/image" Target="../media/image28.jpg"/><Relationship Id="rId4" Type="http://schemas.openxmlformats.org/officeDocument/2006/relationships/audio" Target="../media/media17.m4a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16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06" y="-286345"/>
            <a:ext cx="12817298" cy="74851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92308" y="144099"/>
            <a:ext cx="755642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Roboto" pitchFamily="34" charset="-122"/>
                <a:cs typeface="Roboto" pitchFamily="34" charset="-120"/>
              </a:rPr>
              <a:t>Городской конкурс-фестиваль для детей 6-7 лет муниципальных дошкольных образовательных организаций города Екатеринбурга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C37AA42-255C-4A31-A48E-2529613CCDF3}"/>
              </a:ext>
            </a:extLst>
          </p:cNvPr>
          <p:cNvSpPr/>
          <p:nvPr/>
        </p:nvSpPr>
        <p:spPr>
          <a:xfrm>
            <a:off x="2725044" y="1046227"/>
            <a:ext cx="7165731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Host Grotesk Medium" pitchFamily="34" charset="-122"/>
                <a:cs typeface="Host Grotesk Medium" pitchFamily="34" charset="-120"/>
              </a:rPr>
              <a:t>«По 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Host Grotesk Medium" pitchFamily="34" charset="-122"/>
                <a:cs typeface="Host Grotesk Medium" pitchFamily="34" charset="-120"/>
              </a:rPr>
              <a:t>улицам 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Host Grotesk Medium" pitchFamily="34" charset="-122"/>
                <a:cs typeface="Host Grotesk Medium" pitchFamily="34" charset="-120"/>
              </a:rPr>
              <a:t>Екатеринбурга»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7" name="Text 1"/>
          <p:cNvSpPr/>
          <p:nvPr/>
        </p:nvSpPr>
        <p:spPr>
          <a:xfrm rot="10800000" flipV="1">
            <a:off x="3142679" y="2225247"/>
            <a:ext cx="6101861" cy="418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Roboto" pitchFamily="34" charset="-122"/>
              </a:rPr>
              <a:t>МБДОУ детский сад № 265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8466" y="2732010"/>
            <a:ext cx="10367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Команда «Городские следопыты»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8476" y="3831979"/>
            <a:ext cx="728408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Девиз: Городские следопыты – это сила,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Найдем мы все, что скрыто было.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88923" y="5020407"/>
            <a:ext cx="3600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Автор: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Мужипова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М. Г.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     воспитатель, 1 КК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77" y="144045"/>
            <a:ext cx="1699481" cy="1241771"/>
          </a:xfrm>
          <a:prstGeom prst="rect">
            <a:avLst/>
          </a:prstGeom>
        </p:spPr>
      </p:pic>
      <p:pic>
        <p:nvPicPr>
          <p:cNvPr id="3" name="Evgenijj_Rodygin_-_Sverdlovskijj_vals_627262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75552" y="1492276"/>
            <a:ext cx="480222" cy="480222"/>
          </a:xfrm>
          <a:prstGeom prst="rect">
            <a:avLst/>
          </a:prstGeom>
        </p:spPr>
      </p:pic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7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2211">
        <p14:reveal/>
      </p:transition>
    </mc:Choice>
    <mc:Fallback>
      <p:transition spd="slow" advTm="12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606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30" objId="3"/>
        <p14:triggerEvt type="onClick" time="63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316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06" y="-286345"/>
            <a:ext cx="12817298" cy="7485167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8996" y="228244"/>
            <a:ext cx="2230858" cy="53668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играем!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WhatsApp Video 2025-10-20 at 13.32.2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695.855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9627" y="885331"/>
            <a:ext cx="4798963" cy="4798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77" y="144045"/>
            <a:ext cx="1699481" cy="1241771"/>
          </a:xfrm>
          <a:prstGeom prst="rect">
            <a:avLst/>
          </a:prstGeom>
        </p:spPr>
      </p:pic>
      <p:pic>
        <p:nvPicPr>
          <p:cNvPr id="8" name="WhatsApp Video 2025-10-20 at 13.30.4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8217.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48502" y="885331"/>
            <a:ext cx="4761209" cy="476120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918248" y="228244"/>
            <a:ext cx="2658824" cy="536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побеждаем 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3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3242">
        <p14:reveal/>
      </p:transition>
    </mc:Choice>
    <mc:Fallback>
      <p:transition spd="slow" advTm="732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59" objId="5"/>
        <p14:stopEvt time="9995" objId="5"/>
        <p14:playEvt time="11020" objId="8"/>
        <p14:stopEvt time="72633" objId="8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316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298" y="-133252"/>
            <a:ext cx="12817298" cy="7485167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99941" y="375404"/>
            <a:ext cx="3426405" cy="38952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</a:t>
            </a:r>
            <a:endParaRPr lang="ru-RU" dirty="0"/>
          </a:p>
        </p:txBody>
      </p:sp>
      <p:pic>
        <p:nvPicPr>
          <p:cNvPr id="3" name="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" end="17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9249" y="1850531"/>
            <a:ext cx="513549" cy="513549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66" end="5175.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11694" y="302211"/>
            <a:ext cx="470191" cy="4627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77" y="144045"/>
            <a:ext cx="1699481" cy="1241771"/>
          </a:xfrm>
          <a:prstGeom prst="rect">
            <a:avLst/>
          </a:prstGeom>
        </p:spPr>
      </p:pic>
      <p:pic>
        <p:nvPicPr>
          <p:cNvPr id="2" name="WhatsApp Video 2025-10-20 at 16.00.48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1170" y="941832"/>
            <a:ext cx="5845506" cy="58455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26779" y="2765255"/>
            <a:ext cx="3044940" cy="3406926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8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79">
        <p14:reveal/>
      </p:transition>
    </mc:Choice>
    <mc:Fallback>
      <p:transition spd="slow" advTm="323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6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24" objId="5"/>
        <p14:playEvt time="2616" objId="2"/>
        <p14:stopEvt time="11930" objId="5"/>
        <p14:playEvt time="13201" objId="3"/>
        <p14:stopEvt time="20377" objId="2"/>
        <p14:stopEvt time="30738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16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298" y="-133252"/>
            <a:ext cx="12817298" cy="7485167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 rot="10800000" flipV="1">
            <a:off x="2870021" y="337457"/>
            <a:ext cx="6101861" cy="418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Roboto" pitchFamily="34" charset="-122"/>
              </a:rPr>
              <a:t>МБДОУ детский сад № 265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1420" y="1585221"/>
            <a:ext cx="10367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Команда «Городские следопыты»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5857" y="3164467"/>
            <a:ext cx="106527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 новых встреч!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77" y="144045"/>
            <a:ext cx="1699481" cy="1241771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3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436">
        <p14:reveal/>
      </p:transition>
    </mc:Choice>
    <mc:Fallback>
      <p:transition spd="slow" advTm="64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16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06" y="-286345"/>
            <a:ext cx="12817298" cy="74851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7582" y="764930"/>
            <a:ext cx="9480678" cy="8867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Настольная игра: «Пазлы улиц города Екатеринбурга»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123" y="1385816"/>
            <a:ext cx="10515600" cy="260517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      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серию тематических пазлов, посвященных известным ученым, врачам, академикам, изобретателям. Каждый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сопровождается интересными фактами о достижениях изображенного персонажа, позволяя игрокам расширить свои знания в области науки и медицины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интеллектуальных способностей детей, расширение кругозора, формирование интереса к истории города и его культуре; знакомство с улицами Екатеринбурга, названных в честь известных врачей, изобретателей, академиков и ученых.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926123" y="4080567"/>
            <a:ext cx="10515600" cy="23043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именами ученых, врачей, изобретателей, академиков, чьи имена  увековечены в названиях улиц Екатеринбурга.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о значимости их вкладов в науку и медицину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памяти, внимания и логического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детей к изучению науки и медицины, популяризация научных открытий и медицинских достижений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чувства гордости за город и патриотизма среди дошкольников.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77" y="144045"/>
            <a:ext cx="1699481" cy="1241771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1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9487">
        <p14:reveal/>
      </p:transition>
    </mc:Choice>
    <mc:Fallback>
      <p:transition spd="slow" advTm="94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colorTemperature colorTemp="316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06" y="-286345"/>
            <a:ext cx="12817298" cy="74851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6098" y="0"/>
            <a:ext cx="5849815" cy="62840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3738" y="5239984"/>
            <a:ext cx="11514533" cy="1593947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делятся на команды или играют индивидуально.</a:t>
            </a:r>
          </a:p>
          <a:p>
            <a:pPr lvl="0" algn="just">
              <a:lnSpc>
                <a:spcPct val="100000"/>
              </a:lnSpc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игроку или команде игроков выдается набор пазлов.</a:t>
            </a:r>
          </a:p>
          <a:p>
            <a:pPr lvl="0" algn="just">
              <a:lnSpc>
                <a:spcPct val="100000"/>
              </a:lnSpc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собрать пазлы за определенное время.</a:t>
            </a:r>
          </a:p>
          <a:p>
            <a:pPr lvl="0" algn="just">
              <a:lnSpc>
                <a:spcPct val="100000"/>
              </a:lnSpc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завершения сборки нужно сказать в четь кого названа улица и рассказать об их вкладе в науку или медицину, изучив сопроводительные карточки с информацией об известных людях в честь которых названы улицы и что на них находится.</a:t>
            </a:r>
          </a:p>
          <a:p>
            <a:pPr>
              <a:lnSpc>
                <a:spcPct val="100000"/>
              </a:lnSpc>
            </a:pPr>
            <a:endParaRPr lang="ru-RU" sz="1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77" y="144045"/>
            <a:ext cx="1699481" cy="124177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41760" y="450727"/>
            <a:ext cx="2954216" cy="366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Простой уровень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3738" y="817684"/>
            <a:ext cx="11835685" cy="396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 игроков:</a:t>
            </a:r>
            <a:r>
              <a:rPr 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От </a:t>
            </a:r>
            <a:r>
              <a:rPr lang="ru-RU" sz="13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игроков:</a:t>
            </a:r>
            <a:r>
              <a:rPr 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От 2 </a:t>
            </a:r>
            <a:r>
              <a:rPr lang="ru-RU" sz="13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входит в комплект игры: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Карточки с </a:t>
            </a:r>
            <a:r>
              <a:rPr lang="ru-RU" sz="1300" b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пазлами</a:t>
            </a:r>
            <a:r>
              <a:rPr 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Серия тематических </a:t>
            </a:r>
            <a:r>
              <a:rPr lang="ru-RU" sz="13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пазлов, изображающих портреты, </a:t>
            </a:r>
            <a:r>
              <a:rPr 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связанные с выдающимися </a:t>
            </a:r>
            <a:r>
              <a:rPr lang="ru-RU" sz="13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личностями и фотографии </a:t>
            </a:r>
          </a:p>
          <a:p>
            <a:pPr lvl="0"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улиц </a:t>
            </a:r>
            <a:r>
              <a:rPr 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Екатеринбурга, названных в честь этих выдающихся </a:t>
            </a:r>
            <a:r>
              <a:rPr lang="ru-RU" sz="13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личностей. </a:t>
            </a:r>
            <a:r>
              <a:rPr 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13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состоит из нескольких </a:t>
            </a:r>
            <a:r>
              <a:rPr lang="ru-RU" sz="13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частей.</a:t>
            </a:r>
          </a:p>
          <a:p>
            <a:pPr lvl="0">
              <a:spcAft>
                <a:spcPts val="375"/>
              </a:spcAft>
              <a:buSzPts val="1000"/>
              <a:tabLst>
                <a:tab pos="457200" algn="l"/>
              </a:tabLst>
            </a:pPr>
            <a:endParaRPr lang="ru-RU" sz="13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375"/>
              </a:spcAft>
              <a:buSzPts val="1000"/>
              <a:tabLst>
                <a:tab pos="457200" algn="l"/>
              </a:tabLst>
            </a:pPr>
            <a:endParaRPr lang="ru-RU" sz="1300" dirty="0" smtClean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375"/>
              </a:spcAft>
              <a:buSzPts val="1000"/>
              <a:tabLst>
                <a:tab pos="457200" algn="l"/>
              </a:tabLst>
            </a:pPr>
            <a:endParaRPr lang="ru-RU" sz="13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375"/>
              </a:spcAft>
              <a:buSzPts val="1000"/>
              <a:tabLst>
                <a:tab pos="457200" algn="l"/>
              </a:tabLst>
            </a:pPr>
            <a:endParaRPr lang="ru-RU" sz="1300" dirty="0" smtClean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375"/>
              </a:spcAft>
              <a:buSzPts val="1000"/>
              <a:tabLst>
                <a:tab pos="457200" algn="l"/>
              </a:tabLst>
            </a:pPr>
            <a:endParaRPr lang="ru-RU" sz="13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375"/>
              </a:spcAft>
              <a:buSzPts val="1000"/>
              <a:tabLst>
                <a:tab pos="457200" algn="l"/>
              </a:tabLst>
            </a:pPr>
            <a:endParaRPr lang="ru-RU" sz="1300" dirty="0" smtClean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375"/>
              </a:spcAft>
              <a:buSzPts val="1000"/>
              <a:tabLst>
                <a:tab pos="457200" algn="l"/>
              </a:tabLst>
            </a:pPr>
            <a:endParaRPr lang="ru-RU" sz="13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Карточки с фактами:</a:t>
            </a:r>
            <a:r>
              <a:rPr 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Для каждого персонажа прилагается карточка с интересными и познавательными фактами о его жизни и деятельности.</a:t>
            </a:r>
            <a:endParaRPr lang="ru-RU" sz="13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300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Жетоны </a:t>
            </a:r>
            <a:r>
              <a:rPr 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“Знаток”:</a:t>
            </a:r>
            <a:r>
              <a:rPr 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Небольшие жетоны, которые игроки будут получать за правильные ответы или за успешное выполнение заданий.</a:t>
            </a:r>
            <a:endParaRPr lang="ru-RU" sz="13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Мешочек или коробка для хранения:</a:t>
            </a:r>
            <a:r>
              <a:rPr 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Для удобства.</a:t>
            </a:r>
            <a:endParaRPr lang="ru-RU" sz="13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67757" y="4912655"/>
            <a:ext cx="1658275" cy="3165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775">
            <a:off x="195481" y="2340676"/>
            <a:ext cx="1756588" cy="9716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835">
            <a:off x="2120036" y="2856370"/>
            <a:ext cx="1802768" cy="9734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74">
            <a:off x="4061927" y="2312337"/>
            <a:ext cx="1640020" cy="10332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219">
            <a:off x="5971044" y="2650552"/>
            <a:ext cx="1727549" cy="10905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364">
            <a:off x="7972150" y="2246127"/>
            <a:ext cx="1665329" cy="10512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200">
            <a:off x="9728301" y="2655476"/>
            <a:ext cx="1739498" cy="1080664"/>
          </a:xfrm>
          <a:prstGeom prst="rect">
            <a:avLst/>
          </a:prstGeom>
        </p:spPr>
      </p:pic>
      <p:pic>
        <p:nvPicPr>
          <p:cNvPr id="18" name="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0" end="3301.541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020309" y="178155"/>
            <a:ext cx="422751" cy="422751"/>
          </a:xfrm>
          <a:prstGeom prst="rect">
            <a:avLst/>
          </a:prstGeom>
        </p:spPr>
      </p:pic>
      <p:pic>
        <p:nvPicPr>
          <p:cNvPr id="15" name="Звук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7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3128">
        <p14:reveal/>
      </p:transition>
    </mc:Choice>
    <mc:Fallback>
      <p:transition spd="slow" advTm="131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14" objId="18"/>
        <p14:stopEvt time="11665" objId="1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160"/>
                    </a14:imgEffect>
                    <a14:imgEffect>
                      <a14:saturation sat="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06" y="-286345"/>
            <a:ext cx="12817298" cy="74851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7746" y="144045"/>
            <a:ext cx="4000500" cy="33410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77" y="144045"/>
            <a:ext cx="1699481" cy="124177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310897"/>
            <a:ext cx="2754102" cy="371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Сложный уровень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184638" y="682614"/>
            <a:ext cx="11833720" cy="642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 к игре: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Разложите все карточки с частями пазлов отдельно, лицом вниз.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rgbClr val="21252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Перемешайте карточки с фактами и положите их стопкой, лицом вниз, в доступном месте.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rgbClr val="21252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Перемешайте карточки с улицами и положите их стопкой, лицом вниз.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rgbClr val="21252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Раздайте каждому игроку по 3 карточки с улицами (или по 2, если игроков больше 3). Эти карточки остаются у игроков лицом вверх.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rgbClr val="21252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Положите жетоны “Знаток” в общую доступную область.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идет по часовой стрелке. Каждый игрок в свой ход выполняет следующие действия: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Возьмите карточку с улицей: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Игрок берет верхнюю карточку с улицы из общей стопки. Если игрок уже имеет эту улицу, он кладет ее обратно вниз стопки и берет новую.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rgbClr val="21252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Выберите </a:t>
            </a:r>
            <a:r>
              <a:rPr kumimoji="0" lang="ru-RU" altLang="ru-RU" sz="13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Игрок может выбрать один из следующих вариантов: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Собрать </a:t>
            </a:r>
            <a:r>
              <a:rPr kumimoji="0" lang="ru-RU" altLang="ru-RU" sz="13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Игрок выбирает один из лежащих рубашкой вверх пазлов и пытается его собрать.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rgbClr val="21252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Ответить на вопрос: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Игрок берет верхнюю карточку с фактами.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Действия в зависимости от выбора: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игрок выбрал “Собрать </a:t>
            </a:r>
            <a:r>
              <a:rPr kumimoji="0" lang="ru-RU" altLang="ru-RU" sz="13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Игрок берет выбранный </a:t>
            </a:r>
            <a:r>
              <a:rPr kumimoji="0" lang="ru-RU" altLang="ru-RU" sz="13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начинает его собирать.</a:t>
            </a:r>
            <a:endParaRPr lang="ru-RU" altLang="ru-RU" sz="1300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у игрока есть карточка с улицей, которая соответствует персонажу </a:t>
            </a:r>
            <a:r>
              <a:rPr kumimoji="0" lang="ru-RU" altLang="ru-RU" sz="13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пазла</a:t>
            </a: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он может попросить помощи: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Игрок может показать свою карточку с улицей и сказать: “Я собираю </a:t>
            </a:r>
            <a:r>
              <a:rPr kumimoji="0" lang="ru-RU" altLang="ru-RU" sz="13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[имя персонажа], потому что улица [название улицы] названа в его честь!” Если он угадал персонажа, он получает 1 жетон “Знаток”.</a:t>
            </a:r>
            <a:endParaRPr lang="ru-RU" altLang="ru-RU" sz="1300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игрок собрал </a:t>
            </a:r>
            <a:r>
              <a:rPr kumimoji="0" lang="ru-RU" altLang="ru-RU" sz="13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Он получает 1 жетон “Знаток”.</a:t>
            </a:r>
            <a:endParaRPr lang="ru-RU" altLang="ru-RU" sz="1300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игрок не смог собрать </a:t>
            </a:r>
            <a:r>
              <a:rPr kumimoji="0" lang="ru-RU" altLang="ru-RU" sz="13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один ход: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Он может оставить его перед собой и продолжить собирать в следующий ход, или же вернуть его рубашкой вверх к остальным </a:t>
            </a:r>
            <a:r>
              <a:rPr kumimoji="0" lang="ru-RU" altLang="ru-RU" sz="13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пазлам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игрок выбрал “Ответить на вопрос”:</a:t>
            </a:r>
            <a:endParaRPr lang="ru-RU" alt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Игрок берет верхнюю карточку с фактами. На карточке будет написан интересный факт о каком-либо выдающемся деятеле.</a:t>
            </a:r>
            <a:endParaRPr lang="ru-RU" altLang="ru-RU" sz="1300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Игрок должен угадать, кто этот деятель: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Он может использовать свои карточки с улицами для подсказки. Например, если на карточке с фактами упоминается человек, который “изобрел что-то важное”, а у игрока есть карточка с улицей “улица Менделеева”, он может предположить, что речь идет о Менделееве.</a:t>
            </a:r>
            <a:endParaRPr lang="ru-RU" altLang="ru-RU" sz="1300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Правильный ответ: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Если игрок правильно называет имя деятеля, он получает 1 жетон “Знаток”.</a:t>
            </a:r>
            <a:endParaRPr lang="ru-RU" altLang="ru-RU" sz="1300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Неправильный ответ: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Если игрок ошибается, карточка с фактами возвращается в низ стопки.</a:t>
            </a:r>
            <a:endParaRPr lang="ru-RU" altLang="ru-RU" sz="1300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игрок угадал, чьи достижения описаны на карточке, и у него есть карточка с улицей, названной в честь этого деятеля: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Он получает дополнительный жетон “Знаток” (итого 2 жетона).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1.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95843" y="144045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2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8599">
        <p14:reveal/>
      </p:transition>
    </mc:Choice>
    <mc:Fallback>
      <p:transition spd="slow" advTm="18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2" grpId="0"/>
    </p:bldLst>
  </p:timing>
  <p:extLst mod="1">
    <p:ext uri="{E180D4A7-C9FB-4DFB-919C-405C955672EB}">
      <p14:showEvtLst xmlns:p14="http://schemas.microsoft.com/office/powerpoint/2010/main">
        <p14:playEvt time="1861" objId="3"/>
        <p14:stopEvt time="14827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160"/>
                    </a14:imgEffect>
                    <a14:imgEffect>
                      <a14:saturation sat="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06" y="-286345"/>
            <a:ext cx="12817298" cy="74851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7746" y="144045"/>
            <a:ext cx="4000500" cy="33410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77" y="144045"/>
            <a:ext cx="1699481" cy="124177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310897"/>
            <a:ext cx="2754102" cy="371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Сложный уровень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184638" y="764930"/>
            <a:ext cx="11833720" cy="674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101568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Завершение хода: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После выполнения своего действия, игрок передает ход следующему игроку.</a:t>
            </a:r>
            <a:endParaRPr lang="ru-RU" alt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Особенности и дополнительные правила:</a:t>
            </a:r>
            <a:endParaRPr lang="ru-RU" alt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Совпадение улицы и персонажа: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Если игрок собирает </a:t>
            </a:r>
            <a:r>
              <a:rPr lang="ru-RU" altLang="ru-RU" sz="13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который соответствует персонажу, чья улица у него есть, он может показать эту карточку и сказать: “Это [имя персонажа]! Улица [название улицы] названа в его честь!” За это он получает дополнительный жетон “Знаток”.</a:t>
            </a:r>
            <a:endParaRPr lang="ru-RU" altLang="ru-RU" sz="13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Обмен улицами: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Игроки могут договориться об обмене карточками с улицами, если это им выгодно.</a:t>
            </a:r>
            <a:endParaRPr lang="ru-RU" altLang="ru-RU" sz="13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Сложность пазлов: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Можно разделить </a:t>
            </a:r>
            <a:r>
              <a:rPr lang="ru-RU" altLang="ru-RU" sz="13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более простые (4-6 частей) и более сложные (8-12 частей). Более сложные </a:t>
            </a:r>
            <a:r>
              <a:rPr lang="ru-RU" altLang="ru-RU" sz="13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могут давать больше жетонов “Знаток” за сбор.</a:t>
            </a:r>
            <a:endParaRPr lang="ru-RU" altLang="ru-RU" sz="13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Командная игра: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Игра может быть адаптирована для командной игры, где игроки работают вместе, чтобы собрать </a:t>
            </a:r>
            <a:r>
              <a:rPr lang="ru-RU" altLang="ru-RU" sz="13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ответить на вопросы.</a:t>
            </a:r>
            <a:endParaRPr lang="ru-RU" alt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Конец игры:</a:t>
            </a:r>
            <a:endParaRPr lang="ru-RU" alt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заканчивается, когда:</a:t>
            </a:r>
            <a:endParaRPr lang="ru-RU" alt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altLang="ru-RU" sz="13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собраны.</a:t>
            </a:r>
            <a:endParaRPr lang="ru-RU" altLang="ru-RU" sz="13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Закончились карточки с улицами.</a:t>
            </a:r>
            <a:endParaRPr lang="ru-RU" altLang="ru-RU" sz="13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Закончились карточки с фактами.</a:t>
            </a:r>
            <a:endParaRPr lang="ru-RU" alt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Победитель:</a:t>
            </a:r>
            <a:endParaRPr lang="ru-RU" alt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Побеждает игрок, набравший наибольшее количество жетонов “Знаток”.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Дополнительные идеи для усложнения или разнообразия игры:</a:t>
            </a:r>
            <a:endParaRPr lang="ru-RU" alt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“Карта города”: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Можно использовать небольшую карту Екатеринбурга, на которой отмечены улицы, названные в честь персонажей игры. Игроки могут отмечать собранные </a:t>
            </a:r>
            <a:r>
              <a:rPr lang="ru-RU" altLang="ru-RU" sz="13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угаданные улицы на карте.</a:t>
            </a:r>
            <a:endParaRPr lang="ru-RU" altLang="ru-RU" sz="13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“Мини-викторина”: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После завершения игры можно провести небольшую викторину по собранным фактам.</a:t>
            </a:r>
            <a:endParaRPr lang="ru-RU" altLang="ru-RU" sz="13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“Творческое задание”: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Для старших детей можно предложить нарисовать свой собственный “</a:t>
            </a:r>
            <a:r>
              <a:rPr lang="ru-RU" altLang="ru-RU" sz="13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или “улицу” в честь какого-либо ученого или изобретателя</a:t>
            </a:r>
            <a:r>
              <a:rPr lang="ru-RU" altLang="ru-RU" sz="13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Дополнительные идеи для усложнения или разнообразия игры:</a:t>
            </a:r>
            <a:endParaRPr lang="ru-RU" alt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“Карта города”: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Можно использовать небольшую карту Екатеринбурга, на которой отмечены улицы, названные в честь персонажей игры. Игроки могут отмечать собранные </a:t>
            </a:r>
            <a:r>
              <a:rPr lang="ru-RU" altLang="ru-RU" sz="13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угаданные улицы на карте.</a:t>
            </a:r>
            <a:endParaRPr lang="ru-RU" altLang="ru-RU" sz="13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“Мини-викторина”: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После завершения игры можно провести небольшую викторину по собранным фактам.</a:t>
            </a:r>
            <a:endParaRPr lang="ru-RU" altLang="ru-RU" sz="13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3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“Творческое задание”: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Для старших детей можно предложить нарисовать свой собственный “</a:t>
            </a:r>
            <a:r>
              <a:rPr lang="ru-RU" altLang="ru-RU" sz="13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altLang="ru-RU" sz="13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или “улицу” в честь какого-либо ученого или изобретателя.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качестве награды можно сделать медали: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 мудрости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Награда за вклад в науку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Золотая луна</a:t>
            </a:r>
          </a:p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исследователя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alt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0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451">
        <p14:reveal/>
      </p:transition>
    </mc:Choice>
    <mc:Fallback>
      <p:transition spd="slow" advTm="7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3160"/>
                    </a14:imgEffect>
                    <a14:imgEffect>
                      <a14:saturation sat="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06" y="-286345"/>
            <a:ext cx="12817298" cy="7485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9860">
            <a:off x="-92383" y="256435"/>
            <a:ext cx="4083636" cy="22587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77" y="144045"/>
            <a:ext cx="1699481" cy="1241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26" y="513113"/>
            <a:ext cx="4243618" cy="2291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402">
            <a:off x="-194474" y="3556509"/>
            <a:ext cx="4204089" cy="26538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200">
            <a:off x="8031423" y="4114995"/>
            <a:ext cx="4118638" cy="25587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49">
            <a:off x="8353592" y="1324073"/>
            <a:ext cx="3930569" cy="24762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26" y="3261394"/>
            <a:ext cx="3850878" cy="2430867"/>
          </a:xfrm>
          <a:prstGeom prst="rect">
            <a:avLst/>
          </a:prstGeom>
        </p:spPr>
      </p:pic>
      <p:pic>
        <p:nvPicPr>
          <p:cNvPr id="12" name="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4" end="2551.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42300" y="-220174"/>
            <a:ext cx="609600" cy="609600"/>
          </a:xfrm>
          <a:prstGeom prst="rect">
            <a:avLst/>
          </a:prstGeom>
        </p:spPr>
      </p:pic>
      <p:pic>
        <p:nvPicPr>
          <p:cNvPr id="14" name="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90" end="1750.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02769" y="-184157"/>
            <a:ext cx="609600" cy="60960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2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7806">
        <p14:reveal/>
      </p:transition>
    </mc:Choice>
    <mc:Fallback>
      <p:transition spd="slow" advTm="278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5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52" objId="14"/>
        <p14:stopEvt time="13422" objId="14"/>
        <p14:playEvt time="13837" objId="12"/>
        <p14:stopEvt time="27449" objId="1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16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06" y="-286345"/>
            <a:ext cx="12817298" cy="7485167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4692" y="675986"/>
            <a:ext cx="3200863" cy="8993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пазлов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653">
            <a:off x="714453" y="1791889"/>
            <a:ext cx="2935490" cy="47854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5208">
            <a:off x="8130264" y="3519753"/>
            <a:ext cx="2365308" cy="37656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04" y="1027906"/>
            <a:ext cx="4923958" cy="27697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77" y="144045"/>
            <a:ext cx="1699481" cy="1241771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039063" y="109934"/>
            <a:ext cx="3739662" cy="510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3" end="1806.999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86347" y="109934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1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4741">
        <p14:reveal/>
      </p:transition>
    </mc:Choice>
    <mc:Fallback>
      <p:transition spd="slow" advTm="14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12" objId="2"/>
        <p14:stopEvt time="14741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16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06" y="-286345"/>
            <a:ext cx="12817298" cy="74851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25" y="542806"/>
            <a:ext cx="5485009" cy="683019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Сборка и оформление  коробок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77" y="144045"/>
            <a:ext cx="1699481" cy="12417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330">
            <a:off x="4008828" y="1352311"/>
            <a:ext cx="2564932" cy="2476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56">
            <a:off x="7280083" y="1308503"/>
            <a:ext cx="2980056" cy="2158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10"/>
          <a:stretch/>
        </p:blipFill>
        <p:spPr>
          <a:xfrm rot="215862">
            <a:off x="6429397" y="3863736"/>
            <a:ext cx="2257818" cy="27129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3" b="30838"/>
          <a:stretch/>
        </p:blipFill>
        <p:spPr>
          <a:xfrm rot="21205167">
            <a:off x="272155" y="1527216"/>
            <a:ext cx="2615749" cy="25752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96"/>
          <a:stretch/>
        </p:blipFill>
        <p:spPr>
          <a:xfrm rot="21435986">
            <a:off x="2463345" y="3844830"/>
            <a:ext cx="2132640" cy="2805744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039063" y="109934"/>
            <a:ext cx="3739662" cy="510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" end="2050.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914472" y="155330"/>
            <a:ext cx="609600" cy="609600"/>
          </a:xfrm>
          <a:prstGeom prst="rect">
            <a:avLst/>
          </a:prstGeom>
        </p:spPr>
      </p:pic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64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731">
        <p14:reveal/>
      </p:transition>
    </mc:Choice>
    <mc:Fallback>
      <p:transition spd="slow" advTm="87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39" objId="3"/>
        <p14:stopEvt time="8202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16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06" y="-286345"/>
            <a:ext cx="12817298" cy="7485167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7510" y="423285"/>
            <a:ext cx="5115578" cy="74535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жетонов и медалей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79">
            <a:off x="8146803" y="1341682"/>
            <a:ext cx="3612086" cy="2031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5874">
            <a:off x="243626" y="1409759"/>
            <a:ext cx="3422841" cy="1925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27" y="1168637"/>
            <a:ext cx="3771975" cy="21217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">
            <a:off x="8298961" y="3765877"/>
            <a:ext cx="3307767" cy="25298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09" y="3481450"/>
            <a:ext cx="1860330" cy="33072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6719">
            <a:off x="964515" y="3767159"/>
            <a:ext cx="2700244" cy="29632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736">
            <a:off x="7333164" y="4157325"/>
            <a:ext cx="950166" cy="8935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5690">
            <a:off x="4158264" y="5764819"/>
            <a:ext cx="950166" cy="8935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808">
            <a:off x="3677300" y="3391926"/>
            <a:ext cx="950166" cy="8935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697" y="91514"/>
            <a:ext cx="1699481" cy="1241771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4039063" y="109934"/>
            <a:ext cx="3739662" cy="510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22683" y="243194"/>
            <a:ext cx="598517" cy="48576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29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3441">
        <p14:reveal/>
      </p:transition>
    </mc:Choice>
    <mc:Fallback>
      <p:transition spd="slow" advTm="134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04" objId="16"/>
        <p14:stopEvt time="13441" objId="16"/>
      </p14:showEvtLst>
    </p:ext>
  </p:extLs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1258</Words>
  <Application>Microsoft Office PowerPoint</Application>
  <PresentationFormat>Широкоэкранный</PresentationFormat>
  <Paragraphs>106</Paragraphs>
  <Slides>12</Slides>
  <Notes>0</Notes>
  <HiddenSlides>0</HiddenSlides>
  <MMClips>25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Host Grotesk Medium</vt:lpstr>
      <vt:lpstr>Roboto</vt:lpstr>
      <vt:lpstr>Symbol</vt:lpstr>
      <vt:lpstr>Times New Roman</vt:lpstr>
      <vt:lpstr>Тема Office</vt:lpstr>
      <vt:lpstr>Презентация PowerPoint</vt:lpstr>
      <vt:lpstr>Настольная игра: «Пазлы улиц города Екатеринбурга» </vt:lpstr>
      <vt:lpstr>Правила игры</vt:lpstr>
      <vt:lpstr>Правила игры</vt:lpstr>
      <vt:lpstr>Правила игры</vt:lpstr>
      <vt:lpstr>Презентация PowerPoint</vt:lpstr>
      <vt:lpstr>Подготовка пазлов</vt:lpstr>
      <vt:lpstr>Сборка и оформление  коробок</vt:lpstr>
      <vt:lpstr>Подготовка жетонов и медалей</vt:lpstr>
      <vt:lpstr>Мы играем!</vt:lpstr>
      <vt:lpstr>Награждение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Home</cp:lastModifiedBy>
  <cp:revision>64</cp:revision>
  <dcterms:created xsi:type="dcterms:W3CDTF">2025-10-20T08:44:37Z</dcterms:created>
  <dcterms:modified xsi:type="dcterms:W3CDTF">2025-10-26T13:34:09Z</dcterms:modified>
</cp:coreProperties>
</file>